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Bebas Neue Bold" charset="1" panose="020B0606020202050201"/>
      <p:regular r:id="rId57"/>
    </p:embeddedFont>
    <p:embeddedFont>
      <p:font typeface="Lato" charset="1" panose="020F0502020204030203"/>
      <p:regular r:id="rId58"/>
    </p:embeddedFont>
    <p:embeddedFont>
      <p:font typeface="Kent" charset="1" panose="00000000000000000000"/>
      <p:regular r:id="rId59"/>
    </p:embeddedFont>
    <p:embeddedFont>
      <p:font typeface="Lato Bold" charset="1" panose="020F0502020204030203"/>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41.xml" Type="http://schemas.openxmlformats.org/officeDocument/2006/relationships/notesSlide"/><Relationship Id="rId101" Target="notesSlides/notesSlide42.xml" Type="http://schemas.openxmlformats.org/officeDocument/2006/relationships/notesSlide"/><Relationship Id="rId102" Target="notesSlides/notesSlide43.xml" Type="http://schemas.openxmlformats.org/officeDocument/2006/relationships/notesSlide"/><Relationship Id="rId103" Target="notesSlides/notesSlide44.xml" Type="http://schemas.openxmlformats.org/officeDocument/2006/relationships/notesSlide"/><Relationship Id="rId104" Target="notesSlides/notesSlide45.xml" Type="http://schemas.openxmlformats.org/officeDocument/2006/relationships/notesSlide"/><Relationship Id="rId105" Target="notesSlides/notesSlide46.xml" Type="http://schemas.openxmlformats.org/officeDocument/2006/relationships/notesSlide"/><Relationship Id="rId106" Target="notesSlides/notesSlide47.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notesSlides/notesSlide2.xml" Type="http://schemas.openxmlformats.org/officeDocument/2006/relationships/notesSlide"/><Relationship Id="rId61" Target="fonts/font61.fntdata" Type="http://schemas.openxmlformats.org/officeDocument/2006/relationships/font"/><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notesSlides/notesSlide6.xml" Type="http://schemas.openxmlformats.org/officeDocument/2006/relationships/notesSlide"/><Relationship Id="rId66" Target="notesSlides/notesSlide7.xml" Type="http://schemas.openxmlformats.org/officeDocument/2006/relationships/notesSlide"/><Relationship Id="rId67" Target="notesSlides/notesSlide8.xml" Type="http://schemas.openxmlformats.org/officeDocument/2006/relationships/notesSlide"/><Relationship Id="rId68" Target="notesSlides/notesSlide9.xml" Type="http://schemas.openxmlformats.org/officeDocument/2006/relationships/notesSlide"/><Relationship Id="rId69" Target="notesSlides/notesSlide10.xml" Type="http://schemas.openxmlformats.org/officeDocument/2006/relationships/notesSlide"/><Relationship Id="rId7" Target="slides/slide2.xml" Type="http://schemas.openxmlformats.org/officeDocument/2006/relationships/slide"/><Relationship Id="rId70" Target="notesSlides/notesSlide11.xml" Type="http://schemas.openxmlformats.org/officeDocument/2006/relationships/notesSlide"/><Relationship Id="rId71" Target="notesSlides/notesSlide12.xml" Type="http://schemas.openxmlformats.org/officeDocument/2006/relationships/notesSlide"/><Relationship Id="rId72" Target="notesSlides/notesSlide13.xml" Type="http://schemas.openxmlformats.org/officeDocument/2006/relationships/notesSlide"/><Relationship Id="rId73" Target="notesSlides/notesSlide14.xml" Type="http://schemas.openxmlformats.org/officeDocument/2006/relationships/notesSlide"/><Relationship Id="rId74" Target="notesSlides/notesSlide15.xml" Type="http://schemas.openxmlformats.org/officeDocument/2006/relationships/notesSlide"/><Relationship Id="rId75" Target="notesSlides/notesSlide16.xml" Type="http://schemas.openxmlformats.org/officeDocument/2006/relationships/notesSlide"/><Relationship Id="rId76" Target="notesSlides/notesSlide17.xml" Type="http://schemas.openxmlformats.org/officeDocument/2006/relationships/notesSlide"/><Relationship Id="rId77" Target="notesSlides/notesSlide18.xml" Type="http://schemas.openxmlformats.org/officeDocument/2006/relationships/notesSlide"/><Relationship Id="rId78" Target="notesSlides/notesSlide19.xml" Type="http://schemas.openxmlformats.org/officeDocument/2006/relationships/notesSlide"/><Relationship Id="rId79" Target="notesSlides/notesSlide20.xml" Type="http://schemas.openxmlformats.org/officeDocument/2006/relationships/notesSlide"/><Relationship Id="rId8" Target="slides/slide3.xml" Type="http://schemas.openxmlformats.org/officeDocument/2006/relationships/slide"/><Relationship Id="rId80" Target="notesSlides/notesSlide21.xml" Type="http://schemas.openxmlformats.org/officeDocument/2006/relationships/notesSlide"/><Relationship Id="rId81" Target="notesSlides/notesSlide22.xml" Type="http://schemas.openxmlformats.org/officeDocument/2006/relationships/notesSlide"/><Relationship Id="rId82" Target="notesSlides/notesSlide23.xml" Type="http://schemas.openxmlformats.org/officeDocument/2006/relationships/notesSlide"/><Relationship Id="rId83" Target="notesSlides/notesSlide24.xml" Type="http://schemas.openxmlformats.org/officeDocument/2006/relationships/notesSlide"/><Relationship Id="rId84" Target="notesSlides/notesSlide25.xml" Type="http://schemas.openxmlformats.org/officeDocument/2006/relationships/notesSlide"/><Relationship Id="rId85" Target="notesSlides/notesSlide26.xml" Type="http://schemas.openxmlformats.org/officeDocument/2006/relationships/notesSlide"/><Relationship Id="rId86" Target="notesSlides/notesSlide27.xml" Type="http://schemas.openxmlformats.org/officeDocument/2006/relationships/notesSlide"/><Relationship Id="rId87" Target="notesSlides/notesSlide28.xml" Type="http://schemas.openxmlformats.org/officeDocument/2006/relationships/notesSlide"/><Relationship Id="rId88" Target="notesSlides/notesSlide29.xml" Type="http://schemas.openxmlformats.org/officeDocument/2006/relationships/notesSlide"/><Relationship Id="rId89" Target="notesSlides/notesSlide30.xml" Type="http://schemas.openxmlformats.org/officeDocument/2006/relationships/notesSlide"/><Relationship Id="rId9" Target="slides/slide4.xml" Type="http://schemas.openxmlformats.org/officeDocument/2006/relationships/slide"/><Relationship Id="rId90" Target="notesSlides/notesSlide31.xml" Type="http://schemas.openxmlformats.org/officeDocument/2006/relationships/notesSlide"/><Relationship Id="rId91" Target="notesSlides/notesSlide32.xml" Type="http://schemas.openxmlformats.org/officeDocument/2006/relationships/notesSlide"/><Relationship Id="rId92" Target="notesSlides/notesSlide33.xml" Type="http://schemas.openxmlformats.org/officeDocument/2006/relationships/notesSlide"/><Relationship Id="rId93" Target="notesSlides/notesSlide34.xml" Type="http://schemas.openxmlformats.org/officeDocument/2006/relationships/notesSlide"/><Relationship Id="rId94" Target="notesSlides/notesSlide35.xml" Type="http://schemas.openxmlformats.org/officeDocument/2006/relationships/notesSlide"/><Relationship Id="rId95" Target="notesSlides/notesSlide36.xml" Type="http://schemas.openxmlformats.org/officeDocument/2006/relationships/notesSlide"/><Relationship Id="rId96" Target="notesSlides/notesSlide37.xml" Type="http://schemas.openxmlformats.org/officeDocument/2006/relationships/notesSlide"/><Relationship Id="rId97" Target="notesSlides/notesSlide38.xml" Type="http://schemas.openxmlformats.org/officeDocument/2006/relationships/notesSlide"/><Relationship Id="rId98" Target="notesSlides/notesSlide39.xml" Type="http://schemas.openxmlformats.org/officeDocument/2006/relationships/notesSlide"/><Relationship Id="rId99" Target="notesSlides/notesSlide4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Microsoftun temel bulut sistemidir. </a:t>
            </a:r>
          </a:p>
          <a:p>
            <a:r>
              <a:rPr lang="en-US"/>
              <a:t/>
            </a:r>
          </a:p>
          <a:p>
            <a:r>
              <a:rPr lang="en-US"/>
              <a:t>Bu eğitim sayesinde:</a:t>
            </a:r>
          </a:p>
          <a:p>
            <a:r>
              <a:rPr lang="en-US"/>
              <a:t/>
            </a:r>
          </a:p>
          <a:p>
            <a:r>
              <a:rPr lang="en-US"/>
              <a:t>Azure ve Bulut bilişim konseptini öğreneceğiz.</a:t>
            </a:r>
          </a:p>
          <a:p>
            <a:r>
              <a:rPr lang="en-US"/>
              <a:t/>
            </a:r>
          </a:p>
          <a:p>
            <a:r>
              <a:rPr lang="en-US"/>
              <a:t>Azure konseptini kavradıktan sonra AZure portalı üzerinden bu sistemi nasıl kullanacağımızı öğreneceğiz</a:t>
            </a:r>
          </a:p>
          <a:p>
            <a:r>
              <a:rPr lang="en-US"/>
              <a:t/>
            </a:r>
          </a:p>
          <a:p>
            <a:r>
              <a:rPr lang="en-US"/>
              <a:t>AZ-900 Eğitimi Azure Administrator 104 Eğitimine hazırlık temel düzeyde bilgileri içeren bir eğitimdir.</a:t>
            </a:r>
          </a:p>
          <a:p>
            <a:r>
              <a:rPr lang="en-US"/>
              <a:t/>
            </a:r>
          </a:p>
          <a:p>
            <a:r>
              <a:rPr lang="en-US"/>
              <a:t>AZ-104 administrator için  altyapımızı geliştirmiş olacağız.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Microsoft Power Platform’un Bileşenleri:</a:t>
            </a:r>
          </a:p>
          <a:p>
            <a:r>
              <a:rPr lang="en-US"/>
              <a:t/>
            </a:r>
          </a:p>
          <a:p>
            <a:r>
              <a:rPr lang="en-US"/>
              <a:t>Power BI:</a:t>
            </a:r>
          </a:p>
          <a:p>
            <a:r>
              <a:rPr lang="en-US"/>
              <a:t/>
            </a:r>
          </a:p>
          <a:p>
            <a:r>
              <a:rPr lang="en-US"/>
              <a:t>Power BI, veri analitiği ve iş zekası (BI) aracıdır. Kullanıcılar, bu araç ile farklı veri kaynaklarından veri çekebilir, analiz edebilir ve görselleştirebilir. Verilerle anlamlı raporlar ve etkileşimli panolar oluşturularak, karar verme süreçlerine destek sağlanır.</a:t>
            </a:r>
          </a:p>
          <a:p>
            <a:r>
              <a:rPr lang="en-US"/>
              <a:t>Kullanım alanları: İş raporlaması, veri analitiği, performans göstergelerini takip etme.</a:t>
            </a:r>
          </a:p>
          <a:p>
            <a:r>
              <a:rPr lang="en-US"/>
              <a:t/>
            </a:r>
          </a:p>
          <a:p>
            <a:r>
              <a:rPr lang="en-US"/>
              <a:t>Power Apps:</a:t>
            </a:r>
          </a:p>
          <a:p>
            <a:r>
              <a:rPr lang="en-US"/>
              <a:t/>
            </a:r>
          </a:p>
          <a:p>
            <a:r>
              <a:rPr lang="en-US"/>
              <a:t>Power Apps, kullanıcıların teknik bilgiye ihtiyaç duymadan özel iş uygulamaları geliştirebileceği bir platformdur. Sürükle ve bırak arayüzü sayesinde mobil ve web uygulamaları hızlı bir şekilde tasarlanabilir.</a:t>
            </a:r>
          </a:p>
          <a:p>
            <a:r>
              <a:rPr lang="en-US"/>
              <a:t>Kullanım alanları: İşletme ihtiyaçlarına özel uygulamalar geliştirme, iş süreçlerini dijitalleştirme.</a:t>
            </a:r>
          </a:p>
          <a:p>
            <a:r>
              <a:rPr lang="en-US"/>
              <a:t/>
            </a:r>
          </a:p>
          <a:p>
            <a:r>
              <a:rPr lang="en-US"/>
              <a:t>Power Automate:</a:t>
            </a:r>
          </a:p>
          <a:p>
            <a:r>
              <a:rPr lang="en-US"/>
              <a:t>Power Automate, iş süreçlerini otomatikleştirmek için kullanılır. Kullanıcılar, manuel ve tekrarlayan görevleri otomatik hale getirerek verimliliği artırabilirler. E-posta gönderme, bildirimler oluşturma, veri senkronizasyonu gibi işlemleri basit bir şekilde otomatikleştirebilir.</a:t>
            </a:r>
          </a:p>
          <a:p>
            <a:r>
              <a:rPr lang="en-US"/>
              <a:t>Kullanım alanları: İş süreçlerini otomatikleştirme, rutin görevleri yönetme, zaman kazandırma.</a:t>
            </a:r>
          </a:p>
          <a:p>
            <a:r>
              <a:rPr lang="en-US"/>
              <a:t>Power Virtual Agents:</a:t>
            </a:r>
          </a:p>
          <a:p>
            <a:r>
              <a:rPr lang="en-US"/>
              <a:t/>
            </a:r>
          </a:p>
          <a:p>
            <a:r>
              <a:rPr lang="en-US"/>
              <a:t>Power Virtual Agents, teknik bilgiye ihtiyaç duymadan kullanıcıların kendi sanal asistanlarını (chatbot) oluşturmasını sağlayan bir platformdur. Müşteri destek hizmetleri, iç iletişim süreçleri gibi alanlarda kullanılmak üzere chatbot'lar oluşturulabilir.</a:t>
            </a:r>
          </a:p>
          <a:p>
            <a:r>
              <a:rPr lang="en-US"/>
              <a:t>Kullanım alanları: Otomatik müşteri hizmetleri, dahili soru-cevap sistemleri, etkileşimli rehberlik sistemleri.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Yazılım geliştiricileri ve projeleri için popüler bir kaynak kodu yönetim ve işbirliği platformudur.</a:t>
            </a:r>
          </a:p>
          <a:p>
            <a:r>
              <a:rPr lang="en-US"/>
              <a:t/>
            </a:r>
          </a:p>
          <a:p>
            <a:r>
              <a:rPr lang="en-US"/>
              <a:t>GitHub, modern yazılım geliştirme dünyasında işbirliği, versiyon kontrolü ve açık kaynak projeler için en önemli araçlardan biridir.</a:t>
            </a:r>
          </a:p>
          <a:p>
            <a:r>
              <a:rPr lang="en-US"/>
              <a:t/>
            </a:r>
          </a:p>
          <a:p>
            <a:r>
              <a:rPr lang="en-US"/>
              <a:t>Git versiyon kontrol sistemini bulut ortamında sunarak, geliştiricilerin kodlarını depolamalarına, yönetmelerine, üzerinde işbirliği yapmalarına ve projelerini takip etmelerine olanak tanır.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 bölümde bulut tarihinde ufak bir yolculuğa çıkacağız.</a:t>
            </a:r>
          </a:p>
          <a:p>
            <a:r>
              <a:rPr lang="en-US"/>
              <a:t>Azure’un bugünlere nasıl geldiğine kısaca bakacağız.</a:t>
            </a:r>
          </a:p>
          <a:p>
            <a:r>
              <a:rPr lang="en-US"/>
              <a:t/>
            </a:r>
          </a:p>
          <a:p>
            <a:r>
              <a:rPr lang="en-US"/>
              <a:t>2000 li yılların başında Önceden küçük şirketlerde sunucu alınıp ağ kablusyla diğer clientlar ona bağlanırdı. Örnek vermek gerekirse muhasebe programı sunucuya kurulurdu. Yeni kullanıcı geldikçe ona yeni bilgisayar verilip ihtiyacı giderilirdi. Yeni sunucuya ihtiyaç oldukça her uygulama için ayrı bir server kurulurdu. Bu da şirket büyüdükçe maliyet açısından sorun olmaya başladı. Bİr muhasebe programı için koskoca server kuruluyordu, lisanslar alınıyordu, ram ve disk israfı oluyordu.</a:t>
            </a:r>
          </a:p>
          <a:p>
            <a:r>
              <a:rPr lang="en-US"/>
              <a:t/>
            </a:r>
          </a:p>
          <a:p>
            <a:r>
              <a:rPr lang="en-US"/>
              <a:t>2000 li yıllarda sanallaştırma konusu gündeme geldi. SAnallaştırma konusu 2000 yıllarda  BAŞLADI. Fiziksel makina üzerine sanallaştırma yazılımı kuralarak süreç kolaylaştırılacağı düşünüldü.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2012'de IaaS (Infrastructure as a Service) hizmetleri eklendi</a:t>
            </a:r>
          </a:p>
          <a:p>
            <a:r>
              <a:rPr lang="en-US"/>
              <a:t/>
            </a:r>
          </a:p>
          <a:p>
            <a:r>
              <a:rPr lang="en-US"/>
              <a:t>2015'te Microsoft Azure, bulut pazarında AWS ve Google Cloud gibi rakiplerle rekabet etti.</a:t>
            </a:r>
          </a:p>
          <a:p>
            <a:r>
              <a:rPr lang="en-US"/>
              <a:t/>
            </a:r>
          </a:p>
          <a:p>
            <a:r>
              <a:rPr lang="en-US"/>
              <a:t>Microsoft, 2014 yılında platformun adını "Microsoft Azure" olarak değiştirdi</a:t>
            </a:r>
          </a:p>
          <a:p>
            <a:r>
              <a:rPr lang="en-US"/>
              <a:t/>
            </a:r>
          </a:p>
          <a:p>
            <a:r>
              <a:rPr lang="en-US"/>
              <a:t>özellikle pandemi döneminde hızla büyüdü ve uzaktan çalışma çözümleri için büyük bir rol oynadı.</a:t>
            </a:r>
          </a:p>
          <a:p>
            <a:r>
              <a:rPr lang="en-US"/>
              <a:t/>
            </a:r>
          </a:p>
          <a:p>
            <a:r>
              <a:rPr lang="en-US"/>
              <a:t>dünya çapında veri merkezlerini artırarak, farklı bölgelerde düşük gecikmeli hizmet sunma yeteneğini genişletti.</a:t>
            </a:r>
          </a:p>
          <a:p>
            <a:r>
              <a:rPr lang="en-US"/>
              <a:t/>
            </a:r>
          </a:p>
          <a:p>
            <a:r>
              <a:rPr lang="en-US"/>
              <a:t>2021'de Microsoft, Azure'un küresel olarak en büyük ikinci bulut sağlayıcısı olduğunu açıkladı.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Eski yapıdayen yani sanallaştırma veya bulut mimarisi yokken  bir firma altyapı kurmak istediğinde</a:t>
            </a:r>
          </a:p>
          <a:p>
            <a:r>
              <a:rPr lang="en-US"/>
              <a:t/>
            </a:r>
          </a:p>
          <a:p>
            <a:r>
              <a:rPr lang="en-US"/>
              <a:t>Şu aşağıdaki sunucuları tesis etmek zorundaydı.</a:t>
            </a:r>
          </a:p>
          <a:p>
            <a:r>
              <a:rPr lang="en-US"/>
              <a:t>MAil sunucusu,</a:t>
            </a:r>
          </a:p>
          <a:p>
            <a:r>
              <a:rPr lang="en-US"/>
              <a:t>Anında mesajlaşma sunucusu</a:t>
            </a:r>
          </a:p>
          <a:p>
            <a:r>
              <a:rPr lang="en-US"/>
              <a:t>Dosya sunucusu</a:t>
            </a:r>
          </a:p>
          <a:p>
            <a:r>
              <a:rPr lang="en-US"/>
              <a:t>Planlama Sunucusu</a:t>
            </a:r>
          </a:p>
          <a:p>
            <a:r>
              <a:rPr lang="en-US"/>
              <a:t>Muhasebe Sunucusu</a:t>
            </a:r>
          </a:p>
          <a:p>
            <a:r>
              <a:rPr lang="en-US"/>
              <a:t>Web Sunucusu</a:t>
            </a:r>
          </a:p>
          <a:p>
            <a:r>
              <a:rPr lang="en-US"/>
              <a:t>Veritabanı Sunucusu</a:t>
            </a:r>
          </a:p>
          <a:p>
            <a:r>
              <a:rPr lang="en-US"/>
              <a:t>Yazıcı Sunucusunu </a:t>
            </a:r>
          </a:p>
          <a:p>
            <a:r>
              <a:rPr lang="en-US"/>
              <a:t>Tüm bu sunucuları ayrı ayrı lisansları ile kurmak zorundaydık. Yeni bir sunucuya ihtiyaç olduğunda ilgili firmadan sipariş verip gelmesini bekliyorduk. Sonra bunların kurulumları vs çok zaman alıyordu.</a:t>
            </a:r>
          </a:p>
          <a:p>
            <a:r>
              <a:rPr lang="en-US"/>
              <a:t/>
            </a:r>
          </a:p>
          <a:p>
            <a:r>
              <a:rPr lang="en-US"/>
              <a:t>Bu durum firmalara çok  zaman ve malyet kaybına neden oluyordu.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Zamanla sistem odasındaki mevcut sunucuların esnek kullanılabilmesi ihtiyacı daha da belirginleşti.</a:t>
            </a:r>
          </a:p>
          <a:p>
            <a:r>
              <a:rPr lang="en-US"/>
              <a:t/>
            </a:r>
          </a:p>
          <a:p>
            <a:r>
              <a:rPr lang="en-US"/>
              <a:t>Bazı firmalar sanallaştırmanın avantajlarının farkına vararak neden herkes ayrı ayrı sistem odası kuruyor ve bu kadar maliyete katlanıyoruz dediler.</a:t>
            </a:r>
          </a:p>
          <a:p>
            <a:r>
              <a:rPr lang="en-US"/>
              <a:t/>
            </a:r>
          </a:p>
          <a:p>
            <a:r>
              <a:rPr lang="en-US"/>
              <a:t>Bazı firmalar veri merkezlerini kiralayıp oradaki fiziksel makinaları uzaktan kullanmaya başladılar. Co-location olarak adlandırıldı. </a:t>
            </a:r>
          </a:p>
          <a:p>
            <a:r>
              <a:rPr lang="en-US"/>
              <a:t/>
            </a:r>
          </a:p>
          <a:p>
            <a:r>
              <a:rPr lang="en-US"/>
              <a:t>Sonra veri merkezleri her firma için sanal makineler kurup onların ihityacına cevap verecek çözümler buldular.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SAnallaştırma ihtiyacı artık fiziksel kurulumlar çok zaman aldığı için hantal gelmeye başladı. </a:t>
            </a:r>
          </a:p>
          <a:p>
            <a:r>
              <a:rPr lang="en-US"/>
              <a:t/>
            </a:r>
          </a:p>
          <a:p>
            <a:r>
              <a:rPr lang="en-US"/>
              <a:t>Örneğin bir şirketin yazılım departmanı bir proje üzerinde çalışacak ve geçici sunucuya ihtiyacı var. Bir aylık proje ve çalışma yarın başlayacak eski yapıda sunucuların sipariş verilmesi, kurulması ve gereksiz fazla kapasite kullanımı ve kullanım sonrasında bu cihazların ikinci el olarak satılması gerekti. Sonra bir ay sonra yeni bir proje ortaya çıktı aynı süreç yeniden başladı.</a:t>
            </a:r>
          </a:p>
          <a:p>
            <a:r>
              <a:rPr lang="en-US"/>
              <a:t/>
            </a:r>
          </a:p>
          <a:p>
            <a:r>
              <a:rPr lang="en-US"/>
              <a:t>YAda başla bir örnek verelim mesela trendyolu yönetiyoruz. 11 KAsım indirim döneminde şnanılmaz sitemize ziyaretçi geliyor. MEvcut sunucu yetersiz bu sunucunun anlık talebe göre artırılması veya azaltılması lazım. Eski fiziksel yapıda bunu yapmak imkansız.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 bölümde hızlıca kaldığımız yerden devam ediyoruz ve Cloud yani Bulut nedir sorusunu bir cevap bulmak adına IaaS, PaaS ve SaaS kavramlarını inceliyoruz. </a:t>
            </a:r>
          </a:p>
          <a:p>
            <a:r>
              <a:rPr lang="en-US"/>
              <a:t/>
            </a:r>
          </a:p>
          <a:p>
            <a:r>
              <a:rPr lang="en-US"/>
              <a:t>Bu yapıya Cloud diyoruz. Bu  cloud yapısı 4 farklı kategoriye ayrılmıştır. Uzaktan veri merkezine ulaşıp oradan sanal makinelere bağlanıp ihtiyaçlarımızı gideriyoruz.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Burada yeşil olanlar her firmaın kendi sorumlu olduğu ve kendi yönettiği sistemlerken, turuncu olanlar ise bize bulut sistemi hizmeti sunan firmaları temsil ediyor.</a:t>
            </a:r>
          </a:p>
          <a:p>
            <a:r>
              <a:rPr lang="en-US"/>
              <a:t/>
            </a:r>
          </a:p>
          <a:p>
            <a:r>
              <a:rPr lang="en-US"/>
              <a:t>En soldaki on premises eski sistem odalarında her firmanın kendi sahip olduğu ve herşeyi firmanın kendisinin yaptığı yapı arkadaşlar.</a:t>
            </a:r>
          </a:p>
          <a:p>
            <a:r>
              <a:rPr lang="en-US"/>
              <a:t/>
            </a:r>
          </a:p>
          <a:p>
            <a:r>
              <a:rPr lang="en-US"/>
              <a:t>IaaS Insfructare yani altyapının bize hizmet olarak sunulduğu sistemler. Yani sadece bize altyapı sağlıyorlar.</a:t>
            </a:r>
          </a:p>
          <a:p>
            <a:r>
              <a:rPr lang="en-US"/>
              <a:t/>
            </a:r>
          </a:p>
          <a:p>
            <a:r>
              <a:rPr lang="en-US"/>
              <a:t>PaaS ise Platform As a Service olarak sunucu yönetimi de bulut hizmetini veren firmada biz  sadece o sunucuların üzerine uygulama kuruyoruz. Ve uygulamaları yönetiyoruz.</a:t>
            </a:r>
          </a:p>
          <a:p>
            <a:r>
              <a:rPr lang="en-US"/>
              <a:t/>
            </a:r>
          </a:p>
          <a:p>
            <a:r>
              <a:rPr lang="en-US"/>
              <a:t>SaaS Software as a service ise yazılımın servis olarak sunulması. Buna örnek vermek gerekirse hotmail. </a:t>
            </a:r>
          </a:p>
          <a:p>
            <a:r>
              <a:rPr lang="en-US"/>
              <a:t/>
            </a:r>
          </a:p>
          <a:p>
            <a:r>
              <a:rPr lang="en-US"/>
              <a:t>Şirkete ihtiyacımız olan Muhasebe programını  nasıl bu 4 farklı yapı üzerinde kurabildiğimizi anlatalım.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KAfalar karıştıysa bunu pizza örneği ile anlatalım.</a:t>
            </a:r>
          </a:p>
          <a:p>
            <a:r>
              <a:rPr lang="en-US"/>
              <a:t/>
            </a:r>
          </a:p>
          <a:p>
            <a:r>
              <a:rPr lang="en-US"/>
              <a:t>On premises: KArnımız acıktı pizza yemek istedik. Mutafa girdik un yağ şeker kullanarak pizza jhamuru yaptık. Pizzanın içini hazırladık. Fırına verdik. Pizza pişerken masayı hazırladık. Afiyetle yedik. Sonra tabakları kaldırdık ve bulaşık yıkadık ve masayı temizledik.</a:t>
            </a:r>
          </a:p>
          <a:p>
            <a:r>
              <a:rPr lang="en-US"/>
              <a:t/>
            </a:r>
          </a:p>
          <a:p>
            <a:r>
              <a:rPr lang="en-US"/>
              <a:t>IaaS: Canımız pizza ççekti ama pizza yapmayı bilmiyoruz. MArketten dondurulmuş pizzayı aldık ve eve gelip Fırına verdik. Pizza pişerken masayı hazırladık. Afiyetle yedik. Sonra tabakları kaldırdık ve bulaşık yıkadık ve masayı temizledik.</a:t>
            </a:r>
          </a:p>
          <a:p>
            <a:r>
              <a:rPr lang="en-US"/>
              <a:t/>
            </a:r>
          </a:p>
          <a:p>
            <a:r>
              <a:rPr lang="en-US"/>
              <a:t>PaaS: Yemek sepeitinden sipariş verdiniz  size düşen masayı hazırlamak ve sonra temilemek. Pizza ile hiç uğraşmadınız.</a:t>
            </a:r>
          </a:p>
          <a:p>
            <a:r>
              <a:rPr lang="en-US"/>
              <a:t/>
            </a:r>
          </a:p>
          <a:p>
            <a:r>
              <a:rPr lang="en-US"/>
              <a:t>SaaS: Canımız pizza çekti direk restoranta gittik hiçbir şeye karışmadık afiyetle yedik ve eve döndük.</a:t>
            </a:r>
          </a:p>
          <a:p>
            <a:r>
              <a:rPr lang="en-US"/>
              <a:t/>
            </a:r>
          </a:p>
          <a:p>
            <a:r>
              <a:rPr lang="en-US"/>
              <a:t>İşte pizza örneğide olduğu gibi hangisi bizim için olaysa veya hangisi pratikse o yolu seçtik. Belki b,ir pizzayı evde yapmak kolay gelebilir. Ama Aynı anda 20 tane pizza pişirip evde misafirlerimize ikram etmeğe kalktığımızda diğer alternatifleri düşünürüz. İşte firmalarda hem maliyet hem zaman hemde sürecin hızlı kesintisiz yürüyebilmesi için bu bulut sistemlerine ilgi duyar oldular 2000 li yılların başlarından itibaren.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Genellikle Azure olarak adlandırılan Microsoft Azure, Microsoft’un temel bulut bilişim platformdur. Microsoft tarafından birçok IAAS, PAAS ve SAAS tabanlı servisin, kullandığın kadar öde de dahil bir çok ödeme seçeneği ile hizmet olarak sunulduğu Azure platformu, public cloud providerlar arasında AWS ve Google Cloud’la birlikte sektörün en önemli oyuncularından biridir. Ve bizler de sizlerin bu alandaki bilgi seviyesini yükseltmeyi amaçlıyoruz. Bu eğitim sizleri Azure konusunda önemli bir bilgi seviyesine getirmeye çalışmanın yanında, bu bilgi ve beceri seviyesini belgeleyebileceğiniz Az-900 yani Azure Fundamentals ve Az-104 yani Azure Administrator Associate sertifika sınavlarına da sizleri hazırlayacak. Azure dünyası çok geniş tüm alanda uzman olmak çok zor. Biz bu eğitimde genel olarak Azure a göz atacağız. Ve hangi alanda uzmanlaşmak istiyorsak o alanda uzmanlaşacağız. Yaptığınız işe uygun uzmanlık alanı seçmelisiniz. İster network, ister çözüm mimarlığı, ister veritabanı veya çözüm mimamarlığı öğrenmek için genel ve temel bilgilere ihtiyacımız var. AZ 900 de bu temeller var. Ama AZ 900 ü ben bitirdim artık Azure 'u tam olarak kullanırım diyemeyiz. AZ 104 administrator ise sistem yöneticilerinin kendi sistemlerini AZure a taşıyıp sistemi tam anlamıyla yönetmeleri için hazırlanmış bir platform.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Klasik yazılım Geliştirme Döngüsü:</a:t>
            </a:r>
          </a:p>
          <a:p>
            <a:r>
              <a:rPr lang="en-US"/>
              <a:t/>
            </a:r>
          </a:p>
          <a:p>
            <a:r>
              <a:rPr lang="en-US"/>
              <a:t>Önceki bölümlerde bulut bilişimi oluşturan temel konseptlerin üzerinden geçerek pekiştirdik. Bu bölümden itibaren ise işin yazılım geliştirme tarafındaki değişimlerine bir göz atacağız ve sadece bulutla alakalı olmayan, bunun yanında bu sektörün tamamında karşımıza çıkacak ve bir çözüm mimarı olarak bilmemizin elzem olduğu kavramları göreceğiz. </a:t>
            </a:r>
          </a:p>
          <a:p>
            <a:r>
              <a:rPr lang="en-US"/>
              <a:t/>
            </a:r>
          </a:p>
          <a:p>
            <a:r>
              <a:rPr lang="en-US"/>
              <a:t> Bir yazılım projemiz var. Bu yazılım hangi süreçlerden geçiyor ona bakalım.</a:t>
            </a:r>
          </a:p>
          <a:p>
            <a:r>
              <a:rPr lang="en-US"/>
              <a:t/>
            </a:r>
          </a:p>
          <a:p>
            <a:r>
              <a:rPr lang="en-US"/>
              <a:t>Gereksinim Analizi: Nasıl bir yazılıma ihitiyacımız var. Muhasebe yazılımı ihtiyacımız olsun mesela. Sadece yazılımda kayıtmı tutulacak, yoksa dışarıdan yazılıma veri mi girilecek, yoksa fatura kesme modülümü eklenecek. Yazılımda neler olacağı işte bu bölümde şablon haline getirilir.</a:t>
            </a:r>
          </a:p>
          <a:p>
            <a:r>
              <a:rPr lang="en-US"/>
              <a:t/>
            </a:r>
          </a:p>
          <a:p>
            <a:r>
              <a:rPr lang="en-US"/>
              <a:t>Dizayn: Program arayüzü nasıl olacak, nasıl menüler olacak. İlk bölümdeki gereksinim analizindeki ihtiyaçlara  göre dizayn edilecek.</a:t>
            </a:r>
          </a:p>
          <a:p>
            <a:r>
              <a:rPr lang="en-US"/>
              <a:t/>
            </a:r>
          </a:p>
          <a:p>
            <a:r>
              <a:rPr lang="en-US"/>
              <a:t>Kodlama: Yazılım ekibi kod yazmaya ve programı oluşturmaya başlıyor.</a:t>
            </a:r>
          </a:p>
          <a:p>
            <a:r>
              <a:rPr lang="en-US"/>
              <a:t/>
            </a:r>
          </a:p>
          <a:p>
            <a:r>
              <a:rPr lang="en-US"/>
              <a:t>Test: Bu aşamada başlangıçta Alfa testi ve yazılımın son aşamalarında artık kullanıma hazır hale geldiğinde beta testleri yapılmaktadır. </a:t>
            </a:r>
          </a:p>
          <a:p>
            <a:r>
              <a:rPr lang="en-US"/>
              <a:t/>
            </a:r>
          </a:p>
          <a:p>
            <a:r>
              <a:rPr lang="en-US"/>
              <a:t/>
            </a:r>
          </a:p>
          <a:p>
            <a:r>
              <a:rPr lang="en-US"/>
              <a:t>Yeni gereksinimler varsa gereksinim analizine dönülüyor ve  ihtiyaç duyulan dizaynlar yapılıyor, kodlamalar kontrol ediliyor ve testler yeniden yapılıyor.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Henüz hatalar bitmemiş ama neredeyse son aşamaya gelindiğinde müşterilerde sürece dahil edilerek onlardan gelecek geri dönüşlerde sürece dahil ediliyor. Ve nihai ürün elde ediliyor.  Bir sonraki bölümde yazılım dağıtım sürecini anlatacağız.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Front end tarafında kullanucunın girdiği tüm veriler girilir. Sonra bu veriler back end tarafında  işlenir.ve veri tabanı uygulamasına kayıt edilir.</a:t>
            </a:r>
          </a:p>
          <a:p>
            <a:r>
              <a:rPr lang="en-US"/>
              <a:t/>
            </a:r>
          </a:p>
          <a:p>
            <a:r>
              <a:rPr lang="en-US"/>
              <a:t>Yazılı sorusu örneği ile anlatırsak yazılı kağıdı front end, çözümleri kağıt üzerinde yapmak back-end ve bulduğumuz cevabı cevap anahtarına kaydetmek ise veri tabanı gibi düsünülebilir.</a:t>
            </a:r>
          </a:p>
          <a:p>
            <a:r>
              <a:rPr lang="en-US"/>
              <a:t/>
            </a:r>
          </a:p>
          <a:p>
            <a:r>
              <a:rPr lang="en-US"/>
              <a:t>Eski geleneksel yapıda bir sorun olduğunda müşteri programı yazan firmaya isteklerini ve sorunları belitritoyor. Programı yazan firmada onlardan bu istekleri alıp hotfix oluşturuyordu. Ek özellikler ise bir sonraki sürümde yayınlanıyordu.</a:t>
            </a:r>
          </a:p>
          <a:p>
            <a:r>
              <a:rPr lang="en-US"/>
              <a:t/>
            </a:r>
          </a:p>
          <a:p>
            <a:r>
              <a:rPr lang="en-US"/>
              <a:t>Bu süreçte hem yazılım firması açısından hemde müşteri tarafından çok sıkıntılarla karşılaşılıyordu.</a:t>
            </a:r>
          </a:p>
          <a:p>
            <a:r>
              <a:rPr lang="en-US"/>
              <a:t/>
            </a:r>
          </a:p>
          <a:p>
            <a:r>
              <a:rPr lang="en-US"/>
              <a:t>Gelin şimdi o sıkıntılara bir bakalım.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 modelle esas değişiklik yazılımı yapan firma için geliştirilmiş oldu.</a:t>
            </a:r>
          </a:p>
          <a:p>
            <a:r>
              <a:rPr lang="en-US"/>
              <a:t/>
            </a:r>
          </a:p>
          <a:p>
            <a:r>
              <a:rPr lang="en-US"/>
              <a:t>Yazılım firmaları artık her bir yazılım projesi için herşeyi en baştan planlamak yerine kiralama yolu ile sunuculara kurup çıkan yazılımı ağ üzerinden müşteri ile online paylaşmaya başladılar. Bu yazılım dönüsüne bu yeni olgu bize devops kavramını ortaya çıkarttı.</a:t>
            </a:r>
          </a:p>
          <a:p>
            <a:r>
              <a:rPr lang="en-US"/>
              <a:t/>
            </a:r>
          </a:p>
          <a:p>
            <a:r>
              <a:rPr lang="en-US"/>
              <a:t>Bir şirketin ihtiyacı olan araç kiralaması gibi bir konu.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DevOps, yazılım geliştirme (Development) ve BT operasyonlarını (Operations) birleştiren bir yaklaşımdır. Amacı, yazılım geliştirme süreçlerini hızlandırmak ve operasyonları daha verimli hale getirmektir. Bu yaklaşım, sürekli entegrasyon (CI), sürekli teslimat (CD), otomasyon ve işbirliğine dayanır. Yazılımın geliştirilmesinden dağıtımına kadar olan süreçlerde ekipler arası işbirliğini ve iletişimi artırarak, daha hızlı, güvenilir ve tekrarlanabilir yazılım teslimatını sağlar. DevOps araçları arasında Docker, Kubernetes, Jenkins, ve Git bulunur.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Önceden altı aya varan süren yazılım süreci artık günler içinde çözülüyor, veya yeni versiyonlar çok kısa sürelerde yayınlanabiliyor.</a:t>
            </a:r>
          </a:p>
          <a:p>
            <a:r>
              <a:rPr lang="en-US"/>
              <a:t>Önceden senede 2 sürüm çıkartılırken , şimdi günlük yeni sürümler çıkartılabiliyor.</a:t>
            </a:r>
          </a:p>
          <a:p>
            <a:r>
              <a:rPr lang="en-US"/>
              <a:t/>
            </a:r>
          </a:p>
          <a:p>
            <a:r>
              <a:rPr lang="en-US"/>
              <a:t>Eskiden yazılım ekibi ve sistem yönetim ekibi olduğundan iki ekip birbirinin alanına çok giremediğinden süreci bazen balatalayabiliyorlardı. YAni aynı dili konuşamıyorlardı. ve Ortak hedefte buluşamıyorlardı.</a:t>
            </a:r>
          </a:p>
          <a:p>
            <a:r>
              <a:rPr lang="en-US"/>
              <a:t/>
            </a:r>
          </a:p>
          <a:p>
            <a:r>
              <a:rPr lang="en-US"/>
              <a:t>DEVOPS felsefesi böyle doğdu. Devops mühendisliği doğdu. </a:t>
            </a:r>
          </a:p>
          <a:p>
            <a:r>
              <a:rPr lang="en-US"/>
              <a:t> </a:t>
            </a:r>
          </a:p>
          <a:p>
            <a:r>
              <a:rPr lang="en-US"/>
              <a:t>Bir DevOps mühendisi, yazılım geliştirme ve BT operasyonları arasındaki boşluğu kapatarak sürekli entegrasyon (CI), sürekli teslimat (CD), otomasyon ve izleme süreçlerini yönetir. </a:t>
            </a:r>
          </a:p>
          <a:p>
            <a:r>
              <a:rPr lang="en-US"/>
              <a:t>Temel görevleri arasında:</a:t>
            </a:r>
          </a:p>
          <a:p>
            <a:r>
              <a:rPr lang="en-US"/>
              <a:t/>
            </a:r>
          </a:p>
          <a:p>
            <a:r>
              <a:rPr lang="en-US"/>
              <a:t>Yazılım geliştirme, test ve dağıtım süreçlerinin otomasyonu,</a:t>
            </a:r>
          </a:p>
          <a:p>
            <a:r>
              <a:rPr lang="en-US"/>
              <a:t>Altyapının yönetilmesi ve yapılandırılması,</a:t>
            </a:r>
          </a:p>
          <a:p>
            <a:r>
              <a:rPr lang="en-US"/>
              <a:t>Yazılım ve sistem performansının izlenmesi,</a:t>
            </a:r>
          </a:p>
          <a:p>
            <a:r>
              <a:rPr lang="en-US"/>
              <a:t>Sorunların hızlıca tespit edilip çözülmesi,</a:t>
            </a:r>
          </a:p>
          <a:p>
            <a:r>
              <a:rPr lang="en-US"/>
              <a:t>Geliştirme ve operasyon ekipleri arasında işbirliği sağlanması.</a:t>
            </a:r>
          </a:p>
          <a:p>
            <a:r>
              <a:rPr lang="en-US"/>
              <a:t/>
            </a:r>
          </a:p>
          <a:p>
            <a:r>
              <a:rPr lang="en-US"/>
              <a:t>DevOps mühendisleri ayrıca araçlar (Docker, Jenkins, Kubernetes gibi) kullanarak süreçleri optimize eder.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Ancak zamanla back end üzerinde çalışan servisler artmaya başladı. Bu artan servisler sistemi karmaşık bir hal almasına sebep oldu.</a:t>
            </a:r>
          </a:p>
          <a:p>
            <a:r>
              <a:rPr lang="en-US"/>
              <a:t/>
            </a:r>
          </a:p>
          <a:p>
            <a:r>
              <a:rPr lang="en-US"/>
              <a:t>Çünkü bir hata yüzünden tüm program ele alınmalıydı. Facebook örneği verelim. Son kullanıcının çok az kullandığı reklamla ilgili olan bölümünde bir hata olduğunda komple facebook yazılımı ele alınıyor bu da sistemin çözümünü yavaşlatıyordu. Tüm ekip üyelerinin tüm koda hakim olması gerekiyordu. Her değişiklik ana serviste olduğu için sistemin çözümü için herkes sürece dahil oluyordu. Yani kısacası herşeyin ek bir servis üzerinde olması bize hantal monolith bir yapı ortaya çıkarıyordu.</a:t>
            </a:r>
          </a:p>
          <a:p>
            <a:r>
              <a:rPr lang="en-US"/>
              <a:t/>
            </a:r>
          </a:p>
          <a:p>
            <a:r>
              <a:rPr lang="en-US"/>
              <a:t>Microservicess uygulaması ile birbirinden ayrı bağımsız servislerdeki hatalar sadece ilgili serviste düzeltilerek süreç hızlandırıldı ve kolay müdahale edilebilir hale getirildi. Facebook örneği vermek gerekirse resim video servisleri ayrı, beğeni servisleri ayrı, reklam servisleri ayrı ayrı çalıştırılmaya başlandı.</a:t>
            </a:r>
          </a:p>
          <a:p>
            <a:r>
              <a:rPr lang="en-US"/>
              <a:t/>
            </a:r>
          </a:p>
          <a:p>
            <a:r>
              <a:rPr lang="en-US"/>
              <a:t>Ancak bu seferde Microservisler sistemi daha karmaşık hale getirince container kavramı doğdu.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 bölümde API yani "Application Programming Interface" konusuna bir göz atıyoruz. </a:t>
            </a:r>
          </a:p>
          <a:p>
            <a:r>
              <a:rPr lang="en-US"/>
              <a:t/>
            </a:r>
          </a:p>
          <a:p>
            <a:r>
              <a:rPr lang="en-US"/>
              <a:t>Biz bir internet sitesine girmek istediğimizde klavyeden adresi yazıyor ve ilgili adrese gidebiliyoruz. Biz insanız ama insan faktörü olmadan örneğin muhasebe programından son 10 günlük harcamaları alıp başka bir programa aktarıp bu iki programın birbiriisyle doğru veri alışverişi yapabilmesini sağlayan arayüzdür.</a:t>
            </a:r>
          </a:p>
          <a:p>
            <a:r>
              <a:rPr lang="en-US"/>
              <a:t/>
            </a:r>
          </a:p>
          <a:p>
            <a:r>
              <a:rPr lang="en-US"/>
              <a:t>API Bir uygulamaya, bir servise, bir programa veya bir yazılım gibi companente başka bir companenti görüştürebilmek, aynı dilden anlamalarını sağlamak için geliştirilmiş bir yazılımdır.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Api Gateway aracılığyla biz tüm servislerle iletişim kurabildik. API Gateway yönlendirme yaparak süreci bizim için kolaylaştırıyor.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API konusundan sonra Container konusuna hızlıca bir giriş yapalım. </a:t>
            </a:r>
          </a:p>
          <a:p>
            <a:r>
              <a:rPr lang="en-US"/>
              <a:t/>
            </a:r>
          </a:p>
          <a:p>
            <a:r>
              <a:rPr lang="en-US"/>
              <a:t>İlk başta Sunucu istemci mimarisinden anlatmaya başladığımız bu kısımdan sonra sanallaştırma sürecini anlattık. Sonra bulut sistemini anlattık. Bu süreçte microservislerle pekçok sorunu çözdüğümüzü ama yeni sıkıntıların doğduğunu gördük. Artık microservislerde  yeterli gelmeyince container kavramını ortaya çıktı.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Docker, uygulamaların çalıştığı ortamı kapsülleyen ve izole eden bir yazılım platformudur. Temel amacı, yazılımın tüm bağımlılıklarıyla birlikte "konteyner" adı verilen bir paket içinde çalıştırılmasını sağlamaktır. Bu konteynerler sayesinde uygulamalar, hangi ortamda çalışırsa çalışsın aynı şekilde davranır. Docker, geliştiricilere uygulama geliştirme ve dağıtım süreçlerinde esneklik sağlar ve sistem kaynaklarını daha verimli kullanır.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Azure Global Altyapısının Temel Bileşenleri:</a:t>
            </a:r>
          </a:p>
          <a:p>
            <a:r>
              <a:rPr lang="en-US"/>
              <a:t>Azure Bölgeleri (Azure Regions):</a:t>
            </a:r>
          </a:p>
          <a:p>
            <a:r>
              <a:rPr lang="en-US"/>
              <a:t/>
            </a:r>
          </a:p>
          <a:p>
            <a:r>
              <a:rPr lang="en-US"/>
              <a:t>Azure bölgesi, Microsoft’un veri merkezlerini coğrafi olarak bir araya getirdiği ve bulut hizmetlerini sunduğu bir alanı ifade eder. Her Azure bölgesi, belirli bir coğrafi konumda bulunan bir veya daha fazla veri merkezi içerir. Örneğin, "West Europe" (Batı Avrupa) bölgesi, Avrupa’da bulunan veri merkezlerini kapsar.</a:t>
            </a:r>
          </a:p>
          <a:p>
            <a:r>
              <a:rPr lang="en-US"/>
              <a:t>Azure, dünya genelinde 60'tan fazla bölge sunar ve bu sayı giderek artmaktadır. Bölgeler, hizmetlerin yerel kullanıcılara yakın sunulmasını sağlayarak düşük gecikme ve yüksek performans sunar.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Microsoft Azure, dünya çapında bir özel fiber optik ağı kullanarak, Azure veri merkezlerini yüksek hızlı ve güvenilir bir şekilde birbirine bağlar. Bu ağ, dünyanın dört bir yanındaki kullanıcıların Azure hizmetlerine düşük gecikmeyle ve yüksek bant genişliğiyle erişebilmesini sağlar.</a:t>
            </a:r>
          </a:p>
          <a:p>
            <a:r>
              <a:rPr lang="en-US"/>
              <a:t>Bu küresel ağ, Microsoft’un dünya çapındaki veri merkezleri arasında veri replikasyonu, felaket kurtarma ve hizmet performansını optimize etmeye yardımcı olur.</a:t>
            </a:r>
          </a:p>
          <a:p>
            <a:r>
              <a:rPr lang="en-US"/>
              <a:t/>
            </a:r>
          </a:p>
          <a:p>
            <a:r>
              <a:rPr lang="en-US"/>
              <a:t/>
            </a:r>
          </a:p>
          <a:p>
            <a:r>
              <a:rPr lang="en-US"/>
              <a:t>Azure Global Altyapısının Temel Bileşenleri:</a:t>
            </a:r>
          </a:p>
          <a:p>
            <a:r>
              <a:rPr lang="en-US"/>
              <a:t/>
            </a:r>
          </a:p>
          <a:p>
            <a:r>
              <a:rPr lang="en-US"/>
              <a:t>Azure Bölgeleri (Azure Regions):</a:t>
            </a:r>
          </a:p>
          <a:p>
            <a:r>
              <a:rPr lang="en-US"/>
              <a:t/>
            </a:r>
          </a:p>
          <a:p>
            <a:r>
              <a:rPr lang="en-US"/>
              <a:t>Her coğrafyanın içerisinde regionlar bulunur. Örneğin Avrupa regionundaysam microsoft bu verilerin başka bir coğrafyada olmayacağınız bize garanti edebilir.  Örneğin, "West Europe" (Batı Avrupa) bölgesi, Avrupa coğrafyasında bulunan regionın içerisindeki veri merkezlerini kapsar.</a:t>
            </a:r>
          </a:p>
          <a:p>
            <a:r>
              <a:rPr lang="en-US"/>
              <a:t>Azure, dünya genelinde 65'den fazla bölge sunar ve bu sayı giderek artmaktadır. Bölgeler, hizmetlerin yerel kullanıcılara yakın sunulmasını sağlayarak düşük gecikme ve yüksek performans sunar.</a:t>
            </a:r>
          </a:p>
          <a:p>
            <a:r>
              <a:rPr lang="en-US"/>
              <a:t/>
            </a:r>
          </a:p>
          <a:p>
            <a:r>
              <a:rPr lang="en-US"/>
              <a:t>Erişilebilirlik Alanları (Availability Zones):</a:t>
            </a:r>
          </a:p>
          <a:p>
            <a:r>
              <a:rPr lang="en-US"/>
              <a:t/>
            </a:r>
          </a:p>
          <a:p>
            <a:r>
              <a:rPr lang="en-US"/>
              <a:t>Erişilebilirlik Alanları, her bölgede yer alan fiziksel olarak ayrı ve bağımsız veri merkezleridir. Bu veri merkezleri, elektrik, ağ bağlantıları ve soğutma sistemleri gibi kaynakları bağımsız olarak yönetir. Böylece bir veri merkezinde meydana gelebilecek olası bir kesinti, diğer alanlardaki hizmetleri etkilemez. Bu, yüksek kullanılabilirlik (high availability) ve kesintisiz çalışma sürelerini sağlar.</a:t>
            </a:r>
          </a:p>
          <a:p>
            <a:r>
              <a:rPr lang="en-US"/>
              <a:t>Azure, erişilebilirlik alanlarını kullanarak hizmetlerin dayanıklılığını artırır ve felaket kurtarma stratejilerini kolaylaştırır.</a:t>
            </a:r>
          </a:p>
          <a:p>
            <a:r>
              <a:rPr lang="en-US"/>
              <a:t/>
            </a:r>
          </a:p>
          <a:p>
            <a:r>
              <a:rPr lang="en-US"/>
              <a:t>Bölgesel Çiftler (Region Pairs):</a:t>
            </a:r>
          </a:p>
          <a:p>
            <a:r>
              <a:rPr lang="en-US"/>
              <a:t/>
            </a:r>
          </a:p>
          <a:p>
            <a:r>
              <a:rPr lang="en-US"/>
              <a:t>Bölgesel çiftler, her Azure bölgesinin başka bir coğrafi olarak uzak bölgeyle eşleştirilmesidir. Bu, felaket kurtarma ve veri yedekleme stratejilerini güçlendirir. Eğer bir bölgede doğal bir afet veya teknik bir kesinti olursa, eşleştirilen bölge hizmetlerin devamlılığını sağlayabilir.</a:t>
            </a:r>
          </a:p>
          <a:p>
            <a:r>
              <a:rPr lang="en-US"/>
              <a:t>Örneğin, "East US" ve "West US" bölgeleri birbirleriyle eşleştirilmiştir, böylece bir bölgede kesinti olduğunda diğer bölge üzerinden yedekleme ve kurtarma işlemleri yapılabilir.</a:t>
            </a:r>
          </a:p>
          <a:p>
            <a:r>
              <a:rPr lang="en-US"/>
              <a:t/>
            </a:r>
          </a:p>
          <a:p>
            <a:r>
              <a:rPr lang="en-US"/>
              <a:t>Küresel Ağ (Global Network):</a:t>
            </a:r>
          </a:p>
          <a:p>
            <a:r>
              <a:rPr lang="en-US"/>
              <a:t/>
            </a:r>
          </a:p>
          <a:p>
            <a:r>
              <a:rPr lang="en-US"/>
              <a:t/>
            </a:r>
          </a:p>
          <a:p>
            <a:r>
              <a:rPr lang="en-US"/>
              <a:t/>
            </a:r>
          </a:p>
          <a:p>
            <a:r>
              <a:rPr lang="en-US"/>
              <a:t>https://datacenters.microsoft.com/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https://learn.microsoft.com/en-us/azure/compliance/</a:t>
            </a:r>
          </a:p>
          <a:p>
            <a:r>
              <a:rPr lang="en-US"/>
              <a:t/>
            </a:r>
          </a:p>
          <a:p>
            <a:r>
              <a:rPr lang="en-US"/>
              <a:t>Azure Compliance kurumsal büyük firmalar için oldukça önemli bir konudur.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https://learn.microsoft.com/en-us/azure/compliance/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Azure Hesabı olması lazım free hesap açacağız. Free hesap 30 gün geçerlidir. Başladığımız gün geri sayım başlıyor. Bir Kredi kartına ihtiyacımız var. Bu kredi kartıyla free üyelik oluşturucaz. Hesabımızdan 1 Dolar para çekecek ve sonra hesabımıza yatırıcak. Telefon numarasını giriyoruz ve doğrulama kodu geliyor.</a:t>
            </a:r>
          </a:p>
          <a:p>
            <a:r>
              <a:rPr lang="en-US"/>
              <a:t/>
            </a:r>
          </a:p>
          <a:p>
            <a:r>
              <a:rPr lang="en-US"/>
              <a:t>Hesap oluşturma</a:t>
            </a:r>
          </a:p>
          <a:p>
            <a:r>
              <a:rPr lang="en-US"/>
              <a:t>Ücretsiz Azure Hesabı Oluşturma:  </a:t>
            </a:r>
          </a:p>
          <a:p>
            <a:r>
              <a:rPr lang="en-US"/>
              <a:t> </a:t>
            </a:r>
          </a:p>
          <a:p>
            <a:r>
              <a:rPr lang="en-US"/>
              <a:t>https://azure.microsoft.com/free/</a:t>
            </a:r>
          </a:p>
          <a:p>
            <a:r>
              <a:rPr lang="en-US"/>
              <a:t/>
            </a:r>
          </a:p>
          <a:p>
            <a:r>
              <a:rPr lang="en-US"/>
              <a:t>Gerekli bilgileri girip üyelik oluşturuyoruz.</a:t>
            </a:r>
          </a:p>
          <a:p>
            <a:r>
              <a:rPr lang="en-US"/>
              <a:t/>
            </a:r>
          </a:p>
          <a:p>
            <a:r>
              <a:rPr lang="en-US"/>
              <a:t>https://portal.azure.com/  portal adresinden giriyor ve logon oluyoruz.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Microsoft Azure:</a:t>
            </a:r>
          </a:p>
          <a:p>
            <a:r>
              <a:rPr lang="en-US"/>
              <a:t>Microsoft Azure, işletmelerin bulut bilişim çözümlerine erişimini sağlayan güçlü bir platformdur. Esnek yapısı sayesinde sanal makineler, veritabanları, yapay zeka, IoT ve veri analitiği gibi birçok hizmet sunar. Azure, özellikle Microsoft ürünleri ile uyumluluğu sayesinde güçlü bir entegrasyon sağlar ve Windows tabanlı sistemler için ideal bir platform olarak öne çıkar. Azure'un en büyük avantajlarından biri, geniş küresel veri merkezi ağıdır. Ancak, kullanıcılar zaman zaman fiyatlandırma yapısının karmaşık olduğunu belirtebilirler ve bazı hizmetler diğer platformlara göre daha pahalı olabilir.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Github dan eğitimle ilgili olan kısayol ve url adreslerini almanız için:  </a:t>
            </a:r>
          </a:p>
          <a:p>
            <a:r>
              <a:rPr lang="en-US"/>
              <a:t/>
            </a:r>
          </a:p>
          <a:p>
            <a:r>
              <a:rPr lang="en-US"/>
              <a:t>https://git-scm.com/ </a:t>
            </a:r>
          </a:p>
          <a:p>
            <a:r>
              <a:rPr lang="en-US"/>
              <a:t>adresinden github kur</a:t>
            </a:r>
          </a:p>
          <a:p>
            <a:r>
              <a:rPr lang="en-US"/>
              <a:t> </a:t>
            </a:r>
          </a:p>
          <a:p>
            <a:r>
              <a:rPr lang="en-US"/>
              <a:t>https://github.com/Serdar-egitim/serdar-egitim.git</a:t>
            </a:r>
          </a:p>
          <a:p>
            <a:r>
              <a:rPr lang="en-US"/>
              <a:t/>
            </a:r>
          </a:p>
          <a:p>
            <a:r>
              <a:rPr lang="en-US"/>
              <a:t>adresini kopyala</a:t>
            </a:r>
          </a:p>
          <a:p>
            <a:r>
              <a:rPr lang="en-US"/>
              <a:t/>
            </a:r>
          </a:p>
          <a:p>
            <a:r>
              <a:rPr lang="en-US"/>
              <a:t>powershell aç</a:t>
            </a:r>
          </a:p>
          <a:p>
            <a:r>
              <a:rPr lang="en-US"/>
              <a:t/>
            </a:r>
          </a:p>
          <a:p>
            <a:r>
              <a:rPr lang="en-US"/>
              <a:t>c dizinine git</a:t>
            </a:r>
          </a:p>
          <a:p>
            <a:r>
              <a:rPr lang="en-US"/>
              <a:t/>
            </a:r>
          </a:p>
          <a:p>
            <a:r>
              <a:rPr lang="en-US"/>
              <a:t>git clone https://github.com/Serdar-egitim/serdar-egitim.git</a:t>
            </a:r>
          </a:p>
          <a:p>
            <a:r>
              <a:rPr lang="en-US"/>
              <a:t/>
            </a:r>
          </a:p>
          <a:p>
            <a:r>
              <a:rPr lang="en-US"/>
              <a:t>Yeni dosya eklendiğinde yine c dizinne girerek git pull https://github.com/Serdar-egitim/serdar-egitim.git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Visual Studio Code (VS Code), Microsoft tarafından geliştirilen ücretsiz ve açık kaynaklı bir kod editörüdür. Farklı programlama dillerini destekler (Python, JavaScript, C++, vb.) ve geliştiriciler için güçlü özellikler sunar. Bu özellikler arasında sözdizimi vurgulama, hata ayıklama (debugging), Git entegrasyonu ve çok sayıda eklenti desteği bulunur. VS Code, hafif yapısı ve genişletilebilirliği sayesinde kullanıcıların düzenleme deneyimlerini kişiselleştirmesine olanak tanır. Windows, macOS ve Linux gibi farklı platformlarda kullanılabilir.</a:t>
            </a:r>
          </a:p>
          <a:p>
            <a:r>
              <a:rPr lang="en-US"/>
              <a:t/>
            </a:r>
          </a:p>
          <a:p>
            <a:r>
              <a:rPr lang="en-US"/>
              <a:t/>
            </a:r>
          </a:p>
          <a:p>
            <a:r>
              <a:rPr lang="en-US"/>
              <a:t>Viusal Studio Code Kurulumu</a:t>
            </a:r>
          </a:p>
          <a:p>
            <a:r>
              <a:rPr lang="en-US"/>
              <a:t/>
            </a:r>
          </a:p>
          <a:p>
            <a:r>
              <a:rPr lang="en-US"/>
              <a:t>Visual Studio Code  (VS Code)  Azure extension ını kurma</a:t>
            </a:r>
          </a:p>
          <a:p>
            <a:r>
              <a:rPr lang="en-US"/>
              <a:t/>
            </a:r>
          </a:p>
          <a:p>
            <a:r>
              <a:rPr lang="en-US"/>
              <a:t>https://code.visualstudio.com/  linkine tıkla  ( Tüm işletim sistemleri için linki var)</a:t>
            </a:r>
          </a:p>
          <a:p>
            <a:r>
              <a:rPr lang="en-US"/>
              <a:t/>
            </a:r>
          </a:p>
          <a:p>
            <a:r>
              <a:rPr lang="en-US"/>
              <a:t>Extensions bölümüne tıkla</a:t>
            </a:r>
          </a:p>
          <a:p>
            <a:r>
              <a:rPr lang="en-US"/>
              <a:t>Azure yaz</a:t>
            </a:r>
          </a:p>
          <a:p>
            <a:r>
              <a:rPr lang="en-US"/>
              <a:t/>
            </a:r>
          </a:p>
          <a:p>
            <a:r>
              <a:rPr lang="en-US"/>
              <a:t>8 adet servisi ile hepsini kuruyor</a:t>
            </a:r>
          </a:p>
          <a:p>
            <a:r>
              <a:rPr lang="en-US"/>
              <a:t/>
            </a:r>
          </a:p>
          <a:p>
            <a:r>
              <a:rPr lang="en-US"/>
              <a:t>Sonra Azure eklentisine tıklıyoruz ve logon oluyoruz.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Daha öncede bahsetiğimiz gibi AZure Microsfun bulut altyapı sistemidir.</a:t>
            </a:r>
          </a:p>
          <a:p>
            <a:r>
              <a:rPr lang="en-US"/>
              <a:t/>
            </a:r>
          </a:p>
          <a:p>
            <a:r>
              <a:rPr lang="en-US"/>
              <a:t>Bu yappı bize Azure üzerinde kaynaklar yaratabilme ve bunları kullanabilme imkanı tanıyor.</a:t>
            </a:r>
          </a:p>
          <a:p>
            <a:r>
              <a:rPr lang="en-US"/>
              <a:t/>
            </a:r>
          </a:p>
          <a:p>
            <a:r>
              <a:rPr lang="en-US"/>
              <a:t>Örneğin microsoft.compute ile sanal bir makina kaynağı oluşturabiliriz. Yada microsoft.storage ile bir disk alanı oluşturabiliriz.</a:t>
            </a:r>
          </a:p>
          <a:p>
            <a:r>
              <a:rPr lang="en-US"/>
              <a:t/>
            </a:r>
          </a:p>
          <a:p>
            <a:r>
              <a:rPr lang="en-US"/>
              <a:t/>
            </a:r>
          </a:p>
          <a:p>
            <a:r>
              <a:rPr lang="en-US"/>
              <a:t>İlk başlarda ihtiyacımız olan bu servisleri bize microsft yerine providerlar vermekteydi. Bu durum hem microsoftun gelişimi açısından hemde müşterilerin kullanımda karşılaştığı sorunlar bakımdan sorun teşkil ediyordu. Bunun üzerine 2014 yılında microsoft Azure Resorce MAnager (ARM) kavramını geliştirdi. Sonraki slaytta şimdi ARM a göz atalım.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2014 yılında microsoft Azure Resorce MAnager (ARM) kavramını geliştirdi.</a:t>
            </a:r>
          </a:p>
          <a:p>
            <a:r>
              <a:rPr lang="en-US"/>
              <a:t/>
            </a:r>
          </a:p>
          <a:p>
            <a:r>
              <a:rPr lang="en-US"/>
              <a:t>Artık herhangi bir kaynak oluşturma işlemini microstun kendi bünyesinde barındırdığı ARM üzerinden yapıyoruz.</a:t>
            </a:r>
          </a:p>
          <a:p>
            <a:r>
              <a:rPr lang="en-US"/>
              <a:t/>
            </a:r>
          </a:p>
          <a:p>
            <a:r>
              <a:rPr lang="en-US"/>
              <a:t>Örneğin bir sanal makina kurucaz. Biz bu isteğimizi ARM a gönderiyoruz. ARM bizim isteğimize bakıp Kimlik doğrulama ve yetilere bakıp ilgili servislerin kurulumu için bir onay makamı gibi çalışıyor.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Daha önce oluşturduğumuz hesabımızla giricez. 30 günlük ve 200 dolarlık free accountımızı açmıştık zaten.</a:t>
            </a:r>
          </a:p>
          <a:p>
            <a:r>
              <a:rPr lang="en-US"/>
              <a:t/>
            </a:r>
          </a:p>
          <a:p>
            <a:r>
              <a:rPr lang="en-US"/>
              <a:t>Sol üst köşedeki ok işaretiyle hesabımızı free den üst pakete çıkarabiliriz.</a:t>
            </a:r>
          </a:p>
          <a:p>
            <a:r>
              <a:rPr lang="en-US"/>
              <a:t/>
            </a:r>
          </a:p>
          <a:p>
            <a:r>
              <a:rPr lang="en-US"/>
              <a:t>Saü üstteki menü tanıtalım.</a:t>
            </a:r>
          </a:p>
          <a:p>
            <a:r>
              <a:rPr lang="en-US"/>
              <a:t>Kendi hesabımız var ve onun altında switch directory var.</a:t>
            </a:r>
          </a:p>
          <a:p>
            <a:r>
              <a:rPr lang="en-US"/>
              <a:t/>
            </a:r>
          </a:p>
          <a:p>
            <a:r>
              <a:rPr lang="en-US"/>
              <a:t>Tüm menüye göz atoyoruz.</a:t>
            </a:r>
          </a:p>
          <a:p>
            <a:r>
              <a:rPr lang="en-US"/>
              <a:t/>
            </a:r>
          </a:p>
          <a:p>
            <a:r>
              <a:rPr lang="en-US"/>
              <a:t>Şimdi sonraki slaytta resource group bölümüne geçiyoruz.</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REsource Grpoupa girip bir resource grup oluşturalım.  Resource grup u bir klasör gibi düşünelim. İleride oluşturacağımız kaynakları bu klasörün içine koyacağız.</a:t>
            </a:r>
          </a:p>
          <a:p>
            <a:r>
              <a:rPr lang="en-US"/>
              <a:t/>
            </a:r>
          </a:p>
          <a:p>
            <a:r>
              <a:rPr lang="en-US"/>
              <a:t>Sonraki slaytta Vu RG içerisinden bir VM oluşturalım.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VM Machine oluşturalım.</a:t>
            </a:r>
          </a:p>
          <a:p>
            <a:r>
              <a:rPr lang="en-US"/>
              <a:t/>
            </a:r>
          </a:p>
          <a:p>
            <a:r>
              <a:rPr lang="en-US"/>
              <a:t>Bu arada biz iki çeşit kaynak oluşturabiliyoruz. Birincisi Microsoft tarafından bize sunulan native kaynaklar, diğeride providerlar tarafından sağlanan third part kaynaklar. Bunları microsoft marketplaceden alabiliyoruz. Örnek pala alto firewall u gibi düşünebiliriz.</a:t>
            </a:r>
          </a:p>
          <a:p>
            <a:r>
              <a:rPr lang="en-US"/>
              <a:t/>
            </a:r>
          </a:p>
          <a:p>
            <a:r>
              <a:rPr lang="en-US"/>
              <a:t>Yukarıdana arama bölümüne kübernets yazdığımızda aşağıda marketplacedeki kaynaklarıda görebiliriz.</a:t>
            </a:r>
          </a:p>
          <a:p>
            <a:r>
              <a:rPr lang="en-US"/>
              <a:t/>
            </a:r>
          </a:p>
          <a:p>
            <a:r>
              <a:rPr lang="en-US"/>
              <a:t>Virtual Machine e gel ve Create WM diyoruz.</a:t>
            </a:r>
          </a:p>
          <a:p>
            <a:r>
              <a:rPr lang="en-US"/>
              <a:t/>
            </a:r>
          </a:p>
          <a:p>
            <a:r>
              <a:rPr lang="en-US"/>
              <a:t>İsim olarak: serdarkocaktest yaz</a:t>
            </a:r>
          </a:p>
          <a:p>
            <a:r>
              <a:rPr lang="en-US"/>
              <a:t>Önceden oluşturduğumuz REsource Group u seçiyoruz.</a:t>
            </a:r>
          </a:p>
          <a:p>
            <a:r>
              <a:rPr lang="en-US"/>
              <a:t/>
            </a:r>
          </a:p>
          <a:p>
            <a:r>
              <a:rPr lang="en-US"/>
              <a:t/>
            </a:r>
          </a:p>
          <a:p>
            <a:r>
              <a:rPr lang="en-US"/>
              <a:t>REgion WestEurope</a:t>
            </a:r>
          </a:p>
          <a:p>
            <a:r>
              <a:rPr lang="en-US"/>
              <a:t/>
            </a:r>
          </a:p>
          <a:p>
            <a:r>
              <a:rPr lang="en-US"/>
              <a:t>İmage: Windows Server 2019 Datacenter - Gen2 seç</a:t>
            </a:r>
          </a:p>
          <a:p>
            <a:r>
              <a:rPr lang="en-US"/>
              <a:t/>
            </a:r>
          </a:p>
          <a:p>
            <a:r>
              <a:rPr lang="en-US"/>
              <a:t>x64 seç ama Arm64 hakkında kısa bilgi ver</a:t>
            </a:r>
          </a:p>
          <a:p>
            <a:r>
              <a:rPr lang="en-US"/>
              <a:t/>
            </a:r>
          </a:p>
          <a:p>
            <a:r>
              <a:rPr lang="en-US"/>
              <a:t>username: m.serdarkocak</a:t>
            </a:r>
          </a:p>
          <a:p>
            <a:r>
              <a:rPr lang="en-US"/>
              <a:t>PArola: NmtdHtad2205.....</a:t>
            </a:r>
          </a:p>
          <a:p>
            <a:r>
              <a:rPr lang="en-US"/>
              <a:t/>
            </a:r>
          </a:p>
          <a:p>
            <a:r>
              <a:rPr lang="en-US"/>
              <a:t>3389 rdp portu aç</a:t>
            </a:r>
          </a:p>
          <a:p>
            <a:r>
              <a:rPr lang="en-US"/>
              <a:t/>
            </a:r>
          </a:p>
          <a:p>
            <a:r>
              <a:rPr lang="en-US"/>
              <a:t>Size kısmından ücretsiz olanı seçelim.</a:t>
            </a:r>
          </a:p>
          <a:p>
            <a:r>
              <a:rPr lang="en-US"/>
              <a:t/>
            </a:r>
          </a:p>
          <a:p>
            <a:r>
              <a:rPr lang="en-US"/>
              <a:t>Rewiev and Create</a:t>
            </a:r>
          </a:p>
          <a:p>
            <a:r>
              <a:rPr lang="en-US"/>
              <a:t/>
            </a:r>
          </a:p>
          <a:p>
            <a:r>
              <a:rPr lang="en-US"/>
              <a:t>HAta verirse monitoring tabından boot diagnostig i disable et ve tekrar dene.</a:t>
            </a:r>
          </a:p>
          <a:p>
            <a:r>
              <a:rPr lang="en-US"/>
              <a:t/>
            </a:r>
          </a:p>
          <a:p>
            <a:r>
              <a:rPr lang="en-US"/>
              <a:t>Sağ üst köşeden alarm butonuna basarak deploymentın durumunu gösterir. Şimdi adım adım VM tüm gereksinimlerini kuruyor. ALarm butonundan başarılı kurulduğunu görebilirsin.</a:t>
            </a:r>
          </a:p>
          <a:p>
            <a:r>
              <a:rPr lang="en-US"/>
              <a:t/>
            </a:r>
          </a:p>
          <a:p>
            <a:r>
              <a:rPr lang="en-US"/>
              <a:t>Resource grupa girdiğimizde içerisinde oluşturduğumuz VM i göreceğiz. Ve onun altında diğer servisleri göreceğiz.  VM le işimiz bittiğinde VM ve onunla birliktr kurulan tüm servisleri silelim.  </a:t>
            </a:r>
          </a:p>
          <a:p>
            <a:r>
              <a:rPr lang="en-US"/>
              <a:t/>
            </a:r>
          </a:p>
          <a:p>
            <a:r>
              <a:rPr lang="en-US"/>
              <a:t>Bir sonraki bölümde Azure CLI ya bakacağız.</a:t>
            </a:r>
          </a:p>
          <a:p>
            <a:r>
              <a:rPr lang="en-US"/>
              <a:t/>
            </a:r>
          </a:p>
          <a:p>
            <a:r>
              <a:rPr lang="en-US"/>
              <a:t>https://docs.microsoft.com/en-us/cli/azure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Azure CLI ya bakacağız.</a:t>
            </a:r>
          </a:p>
          <a:p>
            <a:r>
              <a:rPr lang="en-US"/>
              <a:t/>
            </a:r>
          </a:p>
          <a:p>
            <a:r>
              <a:rPr lang="en-US"/>
              <a:t>https://docs.microsoft.com/en-us/cli/azure</a:t>
            </a:r>
          </a:p>
          <a:p>
            <a:r>
              <a:rPr lang="en-US"/>
              <a:t/>
            </a:r>
          </a:p>
          <a:p>
            <a:r>
              <a:rPr lang="en-US"/>
              <a:t>Azure yi portal üzerinden değilde komut satırı üzerindende yapabiliriz. Bu yönetmerlden birisi Azure CLI.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Amazon Web Services'in (AWS) kurulma fikri, Amazon’un kendi içindeki altyapı sorunlarını çözme arayışından ortaya çıkmıştır. 2000'li yılların başında, Amazon'un hızla büyüyen e-ticaret platformu, büyük bir teknoloji altyapısına ihtiyaç duyuyordu. Ancak, bu altyapının yönetimi ve genişletilmesi zorlu hale gelmeye başlamıştı. Şirketin yazılım geliştiricileri, sürekli olarak farklı projeler için sunucu ve veri depolama gibi altyapı kaynaklarına ihtiyaç duyuyorlardı. Bu süreç zaman alıcı ve verimsizdi.</a:t>
            </a:r>
          </a:p>
          <a:p>
            <a:r>
              <a:rPr lang="en-US"/>
              <a:t/>
            </a:r>
          </a:p>
          <a:p>
            <a:r>
              <a:rPr lang="en-US"/>
              <a:t>Amazon Web Services (AWS):</a:t>
            </a:r>
          </a:p>
          <a:p>
            <a:r>
              <a:rPr lang="en-US"/>
              <a:t>AWS, bulut bilişim pazarında lider konumdadır ve geniş hizmet yelpazesi ile tanınır. AWS, dünya genelinde büyük bir müşteri kitlesine sahip olup, güvenilirlik, esneklik ve ölçeklenebilirlik açısından güçlüdür. AWS’in sunduğu hizmetler arasında depolama, veri tabanı, yapay zeka, büyük veri ve devOps araçları yer alır. AWS’in üstün yanı, çeşitli hizmet seçenekleri ve güçlü güvenlik özellikleridir. Ancak, yeni başlayanlar için AWS’in hizmet yapısının karmaşık olması ve maliyet yönetiminin zorlu olması, dezavantaj olarak görülebilir.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Google Cloud Platform (GCP):</a:t>
            </a:r>
          </a:p>
          <a:p>
            <a:r>
              <a:rPr lang="en-US"/>
              <a:t>Google Cloud Platform, veri analitiği ve yapay zeka hizmetleri ile öne çıkar. GCP, Google’ın güçlü veri altyapısını kullanarak işletmelere makine öğrenimi, büyük veri ve veri analitiği gibi gelişmiş çözümler sunar. Platform, hızlı ve güvenilir performansıyla bilinir ve özellikle veri merkezli iş modelleri için tercih edilebilir. GCP'nin üstün yanlarından biri, dünya çapındaki veri merkezleri ve güçlü veri analitiği araçlarıdır. Ancak, diğer bulut sağlayıcılarına kıyasla hizmet seçenekleri daha sınırlı olabilir ve pazarda AWS ile Azure kadar yaygın değildir.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Azure, Microsoft tarafından sunulan tek bulut hizmeti değil. Bunun yanında birkaç bulut hizmeti daha var ve bu bölümde bunlardan bahsedeceğiz.</a:t>
            </a:r>
          </a:p>
          <a:p>
            <a:r>
              <a:rPr lang="en-US"/>
              <a:t/>
            </a:r>
          </a:p>
          <a:p>
            <a:r>
              <a:rPr lang="en-US"/>
              <a:t>Arkadaşlar Azure bilinenin aksine tek başına sadece bir bulut hizmeti değil. Azure aslında üst isimlendirme ve platformun ismidir. Microsoft dünyanın hemen hemen her yerinde kocaman veri merkezleri kuruyor buralarda binlerce sunucu, depolama hizmeti,  network  ve benzeri altyapılar barındırıyor. Sonrasında bu altyapıyı servisler aracılığyla bizim kullanımımıza sunuyor. Örneğin bizler sanal makine yaratıp, veri depolayıp, sql hizmeti alıyoruz. bu ve benzeri yüzlerce servisi kullanarak ihtiyaçlarımızı gideriyoruz.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Eski adıyla Office 365 yeni adıyla microsoft 365 ürünü.</a:t>
            </a:r>
          </a:p>
          <a:p>
            <a:r>
              <a:rPr lang="en-US"/>
              <a:t/>
            </a:r>
          </a:p>
          <a:p>
            <a:r>
              <a:rPr lang="en-US"/>
              <a:t>Office uygulamaları (Word, Excel, PowerPoint)</a:t>
            </a:r>
          </a:p>
          <a:p>
            <a:r>
              <a:rPr lang="en-US"/>
              <a:t>OneDrive</a:t>
            </a:r>
          </a:p>
          <a:p>
            <a:r>
              <a:rPr lang="en-US"/>
              <a:t>Exchange Online</a:t>
            </a:r>
          </a:p>
          <a:p>
            <a:r>
              <a:rPr lang="en-US"/>
              <a:t>SharePoint Online</a:t>
            </a:r>
          </a:p>
          <a:p>
            <a:r>
              <a:rPr lang="en-US"/>
              <a:t>Microsoft Teams uygulamaları çalışır. Firmalar bu hizmetleri kendisistemlerinde bulundurmak yerine microsofttan ihtiyaç duydukları yazılımları alarak daha az maliyetle kaynak tasarrufu yapabilmektedirler.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Dynamics 365, bulut tabanlı bir iş uygulamaları platformudur.</a:t>
            </a:r>
          </a:p>
          <a:p>
            <a:r>
              <a:rPr lang="en-US"/>
              <a:t/>
            </a:r>
          </a:p>
          <a:p>
            <a:r>
              <a:rPr lang="en-US"/>
              <a:t>ERP (Kurumsal Kaynak Planlama) ve CRM (Müşteri  İlişkileri Yönetimi) gibi iş süreçleri yönetilir</a:t>
            </a:r>
          </a:p>
          <a:p>
            <a:r>
              <a:rPr lang="en-US"/>
              <a:t/>
            </a:r>
          </a:p>
          <a:p>
            <a:r>
              <a:rPr lang="en-US"/>
              <a:t>Müşteri yönetimi, satış, pazarlama, finans, operasyon ve insan kaynakları gibi birçok alanda işletmeler için bulut çözümleri sunar.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jpeg" Type="http://schemas.openxmlformats.org/officeDocument/2006/relationships/image"/><Relationship Id="rId7"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7.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8.jpeg" Type="http://schemas.openxmlformats.org/officeDocument/2006/relationships/image"/><Relationship Id="rId7" Target="../media/image3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4.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5.png" Type="http://schemas.openxmlformats.org/officeDocument/2006/relationships/image"/><Relationship Id="rId7" Target="https://learn.microsoft.com/en-us/azure/compliance/"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notesSlides/notesSlide3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jpeg" Type="http://schemas.openxmlformats.org/officeDocument/2006/relationships/image"/><Relationship Id="rId9" Target="../media/image4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Serdar-egitim/serdar-egitim.git" TargetMode="External" Type="http://schemas.openxmlformats.org/officeDocument/2006/relationships/hyperlink"/><Relationship Id="rId2" Target="../notesSlides/notesSlide40.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https://git-scm.com" TargetMode="External" Type="http://schemas.openxmlformats.org/officeDocument/2006/relationships/hyperlink"/></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4.png" Type="http://schemas.openxmlformats.org/officeDocument/2006/relationships/image"/><Relationship Id="rId7" Target="https://code.visualstudio.com" TargetMode="External" Type="http://schemas.openxmlformats.org/officeDocument/2006/relationships/hyperlink"/></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 Id="rId8" Target="../media/image11.png" Type="http://schemas.openxmlformats.org/officeDocument/2006/relationships/image"/><Relationship Id="rId9"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1002395" y="3011684"/>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6"/>
            <a:stretch>
              <a:fillRect l="0" t="0" r="0" b="0"/>
            </a:stretch>
          </a:blipFill>
        </p:spPr>
      </p:sp>
      <p:sp>
        <p:nvSpPr>
          <p:cNvPr name="TextBox 11" id="11"/>
          <p:cNvSpPr txBox="true"/>
          <p:nvPr/>
        </p:nvSpPr>
        <p:spPr>
          <a:xfrm rot="0">
            <a:off x="1716541" y="1043318"/>
            <a:ext cx="15542759"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mıcrosoft azure az -900 fundamentals</a:t>
            </a:r>
          </a:p>
        </p:txBody>
      </p:sp>
      <p:sp>
        <p:nvSpPr>
          <p:cNvPr name="TextBox 12" id="12"/>
          <p:cNvSpPr txBox="true"/>
          <p:nvPr/>
        </p:nvSpPr>
        <p:spPr>
          <a:xfrm rot="0">
            <a:off x="1716541" y="5192651"/>
            <a:ext cx="7931577" cy="841715"/>
          </a:xfrm>
          <a:prstGeom prst="rect">
            <a:avLst/>
          </a:prstGeom>
        </p:spPr>
        <p:txBody>
          <a:bodyPr anchor="t" rtlCol="false" tIns="0" lIns="0" bIns="0" rIns="0">
            <a:spAutoFit/>
          </a:bodyPr>
          <a:lstStyle/>
          <a:p>
            <a:pPr algn="l">
              <a:lnSpc>
                <a:spcPts val="6117"/>
              </a:lnSpc>
            </a:pPr>
            <a:r>
              <a:rPr lang="en-US" sz="6797" spc="-135">
                <a:solidFill>
                  <a:srgbClr val="007696"/>
                </a:solidFill>
                <a:latin typeface="Lato"/>
                <a:ea typeface="Lato"/>
                <a:cs typeface="Lato"/>
                <a:sym typeface="Lato"/>
              </a:rPr>
              <a:t>MICROSOFT AZURE </a:t>
            </a:r>
          </a:p>
        </p:txBody>
      </p:sp>
      <p:sp>
        <p:nvSpPr>
          <p:cNvPr name="TextBox 13" id="13"/>
          <p:cNvSpPr txBox="true"/>
          <p:nvPr/>
        </p:nvSpPr>
        <p:spPr>
          <a:xfrm rot="0">
            <a:off x="9035876" y="9728029"/>
            <a:ext cx="21624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820992" y="3068507"/>
            <a:ext cx="5461429" cy="4111887"/>
          </a:xfrm>
          <a:custGeom>
            <a:avLst/>
            <a:gdLst/>
            <a:ahLst/>
            <a:cxnLst/>
            <a:rect r="r" b="b" t="t" l="l"/>
            <a:pathLst>
              <a:path h="4111887" w="5461429">
                <a:moveTo>
                  <a:pt x="0" y="0"/>
                </a:moveTo>
                <a:lnTo>
                  <a:pt x="5461429" y="0"/>
                </a:lnTo>
                <a:lnTo>
                  <a:pt x="5461429" y="4111886"/>
                </a:lnTo>
                <a:lnTo>
                  <a:pt x="0" y="4111886"/>
                </a:lnTo>
                <a:lnTo>
                  <a:pt x="0" y="0"/>
                </a:lnTo>
                <a:close/>
              </a:path>
            </a:pathLst>
          </a:custGeom>
          <a:blipFill>
            <a:blip r:embed="rId6"/>
            <a:stretch>
              <a:fillRect l="0" t="0" r="0" b="0"/>
            </a:stretch>
          </a:blipFill>
        </p:spPr>
      </p:sp>
      <p:sp>
        <p:nvSpPr>
          <p:cNvPr name="TextBox 11" id="11"/>
          <p:cNvSpPr txBox="true"/>
          <p:nvPr/>
        </p:nvSpPr>
        <p:spPr>
          <a:xfrm rot="0">
            <a:off x="3977033" y="1287169"/>
            <a:ext cx="10333935"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Microsoft Power Platform</a:t>
            </a:r>
          </a:p>
        </p:txBody>
      </p:sp>
      <p:sp>
        <p:nvSpPr>
          <p:cNvPr name="TextBox 12" id="12"/>
          <p:cNvSpPr txBox="true"/>
          <p:nvPr/>
        </p:nvSpPr>
        <p:spPr>
          <a:xfrm rot="0">
            <a:off x="6809713" y="2881164"/>
            <a:ext cx="10974905"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Power Platform, veri analitiği, uygulama geliştirme ve iş süreçlerini otomatikleştirme için kullanılan bulut tabanlı bir platformdur. </a:t>
            </a:r>
          </a:p>
        </p:txBody>
      </p:sp>
      <p:sp>
        <p:nvSpPr>
          <p:cNvPr name="TextBox 13" id="13"/>
          <p:cNvSpPr txBox="true"/>
          <p:nvPr/>
        </p:nvSpPr>
        <p:spPr>
          <a:xfrm rot="0">
            <a:off x="6809713" y="5519589"/>
            <a:ext cx="10974905"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Power BI (veri analizi), PowerApps (uygulama geliştirme) ve Power Automate (iş akışlarını otomatikleştirme) gibi araçlar içerir.</a:t>
            </a:r>
          </a:p>
        </p:txBody>
      </p:sp>
      <p:sp>
        <p:nvSpPr>
          <p:cNvPr name="TextBox 14" id="14"/>
          <p:cNvSpPr txBox="true"/>
          <p:nvPr/>
        </p:nvSpPr>
        <p:spPr>
          <a:xfrm rot="0">
            <a:off x="1760079" y="7841173"/>
            <a:ext cx="14767841"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Power Platform, dört ana bileşen sunar ve bu bileşenler, teknik bilgisi sınırlı olan kullanıcıların bile uygulamalar geliştirmesine, veri analizi yapmasına ve süreçleri otomatikleştirmesine olanak tanır.</a:t>
            </a:r>
          </a:p>
        </p:txBody>
      </p:sp>
      <p:sp>
        <p:nvSpPr>
          <p:cNvPr name="TextBox 15" id="15"/>
          <p:cNvSpPr txBox="true"/>
          <p:nvPr/>
        </p:nvSpPr>
        <p:spPr>
          <a:xfrm rot="0">
            <a:off x="8908703" y="9728029"/>
            <a:ext cx="470595"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809625" y="3985850"/>
            <a:ext cx="5723982" cy="3600243"/>
          </a:xfrm>
          <a:custGeom>
            <a:avLst/>
            <a:gdLst/>
            <a:ahLst/>
            <a:cxnLst/>
            <a:rect r="r" b="b" t="t" l="l"/>
            <a:pathLst>
              <a:path h="3600243" w="5723982">
                <a:moveTo>
                  <a:pt x="0" y="0"/>
                </a:moveTo>
                <a:lnTo>
                  <a:pt x="5723982" y="0"/>
                </a:lnTo>
                <a:lnTo>
                  <a:pt x="5723982" y="3600243"/>
                </a:lnTo>
                <a:lnTo>
                  <a:pt x="0" y="3600243"/>
                </a:lnTo>
                <a:lnTo>
                  <a:pt x="0" y="0"/>
                </a:lnTo>
                <a:close/>
              </a:path>
            </a:pathLst>
          </a:custGeom>
          <a:blipFill>
            <a:blip r:embed="rId6"/>
            <a:stretch>
              <a:fillRect l="0" t="0" r="0" b="0"/>
            </a:stretch>
          </a:blipFill>
        </p:spPr>
      </p:sp>
      <p:sp>
        <p:nvSpPr>
          <p:cNvPr name="TextBox 11" id="11"/>
          <p:cNvSpPr txBox="true"/>
          <p:nvPr/>
        </p:nvSpPr>
        <p:spPr>
          <a:xfrm rot="0">
            <a:off x="7574147" y="1288548"/>
            <a:ext cx="3184691" cy="1396487"/>
          </a:xfrm>
          <a:prstGeom prst="rect">
            <a:avLst/>
          </a:prstGeom>
        </p:spPr>
        <p:txBody>
          <a:bodyPr anchor="t" rtlCol="false" tIns="0" lIns="0" bIns="0" rIns="0">
            <a:spAutoFit/>
          </a:bodyPr>
          <a:lstStyle/>
          <a:p>
            <a:pPr algn="l">
              <a:lnSpc>
                <a:spcPts val="10002"/>
              </a:lnSpc>
            </a:pPr>
            <a:r>
              <a:rPr lang="en-US" sz="11114" b="true">
                <a:solidFill>
                  <a:srgbClr val="39D5FF"/>
                </a:solidFill>
                <a:latin typeface="Bebas Neue Bold"/>
                <a:ea typeface="Bebas Neue Bold"/>
                <a:cs typeface="Bebas Neue Bold"/>
                <a:sym typeface="Bebas Neue Bold"/>
              </a:rPr>
              <a:t>gıthub</a:t>
            </a:r>
          </a:p>
        </p:txBody>
      </p:sp>
      <p:sp>
        <p:nvSpPr>
          <p:cNvPr name="TextBox 12" id="12"/>
          <p:cNvSpPr txBox="true"/>
          <p:nvPr/>
        </p:nvSpPr>
        <p:spPr>
          <a:xfrm rot="0">
            <a:off x="1028700" y="7924326"/>
            <a:ext cx="5225020" cy="325707"/>
          </a:xfrm>
          <a:prstGeom prst="rect">
            <a:avLst/>
          </a:prstGeom>
        </p:spPr>
        <p:txBody>
          <a:bodyPr anchor="t" rtlCol="false" tIns="0" lIns="0" bIns="0" rIns="0">
            <a:spAutoFit/>
          </a:bodyPr>
          <a:lstStyle/>
          <a:p>
            <a:pPr algn="ctr">
              <a:lnSpc>
                <a:spcPts val="2679"/>
              </a:lnSpc>
              <a:spcBef>
                <a:spcPct val="0"/>
              </a:spcBef>
            </a:pPr>
            <a:r>
              <a:rPr lang="en-US" b="true" sz="1913">
                <a:solidFill>
                  <a:srgbClr val="FFFFFF"/>
                </a:solidFill>
                <a:latin typeface="Lato Bold"/>
                <a:ea typeface="Lato Bold"/>
                <a:cs typeface="Lato Bold"/>
                <a:sym typeface="Lato Bold"/>
              </a:rPr>
              <a:t>Microsoft'un 2018 yılında GitHub'ı satın aldı</a:t>
            </a:r>
          </a:p>
        </p:txBody>
      </p:sp>
      <p:sp>
        <p:nvSpPr>
          <p:cNvPr name="TextBox 13" id="13"/>
          <p:cNvSpPr txBox="true"/>
          <p:nvPr/>
        </p:nvSpPr>
        <p:spPr>
          <a:xfrm rot="0">
            <a:off x="6910738" y="3068833"/>
            <a:ext cx="10974905"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Yazılım geliştiricileri ve projeleri için popüler bir kaynak kodu yönetim ve işbirliği platformudur.</a:t>
            </a:r>
          </a:p>
        </p:txBody>
      </p:sp>
      <p:sp>
        <p:nvSpPr>
          <p:cNvPr name="TextBox 14" id="14"/>
          <p:cNvSpPr txBox="true"/>
          <p:nvPr/>
        </p:nvSpPr>
        <p:spPr>
          <a:xfrm rot="0">
            <a:off x="6910738" y="7192759"/>
            <a:ext cx="10974905"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GitHub, modern yazılım geliştirme dünyasında işbirliği, versiyon kontrolü ve açık kaynak projeler için en önemli araçlardan biridir.</a:t>
            </a:r>
          </a:p>
        </p:txBody>
      </p:sp>
      <p:sp>
        <p:nvSpPr>
          <p:cNvPr name="TextBox 15" id="15"/>
          <p:cNvSpPr txBox="true"/>
          <p:nvPr/>
        </p:nvSpPr>
        <p:spPr>
          <a:xfrm rot="0">
            <a:off x="6910738" y="4724812"/>
            <a:ext cx="10974905"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Git versiyon kontrol sistemini bulut ortamında sunarak, geliştiricilerin kodlarını depolamalarına, yönetmelerine, üzerinde işbirliği yapmalarına ve projelerini takip etmelerine olanak tanır. </a:t>
            </a:r>
          </a:p>
        </p:txBody>
      </p:sp>
      <p:sp>
        <p:nvSpPr>
          <p:cNvPr name="TextBox 16" id="16"/>
          <p:cNvSpPr txBox="true"/>
          <p:nvPr/>
        </p:nvSpPr>
        <p:spPr>
          <a:xfrm rot="0">
            <a:off x="8927827" y="9728029"/>
            <a:ext cx="43234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TextBox 10" id="10"/>
          <p:cNvSpPr txBox="true"/>
          <p:nvPr/>
        </p:nvSpPr>
        <p:spPr>
          <a:xfrm rot="0">
            <a:off x="6354893" y="1285875"/>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Freeform 11" id="11"/>
          <p:cNvSpPr/>
          <p:nvPr/>
        </p:nvSpPr>
        <p:spPr>
          <a:xfrm flipH="false" flipV="false" rot="0">
            <a:off x="1028700" y="4066271"/>
            <a:ext cx="5326193" cy="2800547"/>
          </a:xfrm>
          <a:custGeom>
            <a:avLst/>
            <a:gdLst/>
            <a:ahLst/>
            <a:cxnLst/>
            <a:rect r="r" b="b" t="t" l="l"/>
            <a:pathLst>
              <a:path h="2800547" w="5326193">
                <a:moveTo>
                  <a:pt x="0" y="0"/>
                </a:moveTo>
                <a:lnTo>
                  <a:pt x="5326193" y="0"/>
                </a:lnTo>
                <a:lnTo>
                  <a:pt x="5326193" y="2800547"/>
                </a:lnTo>
                <a:lnTo>
                  <a:pt x="0" y="2800547"/>
                </a:lnTo>
                <a:lnTo>
                  <a:pt x="0" y="0"/>
                </a:lnTo>
                <a:close/>
              </a:path>
            </a:pathLst>
          </a:custGeom>
          <a:blipFill>
            <a:blip r:embed="rId6"/>
            <a:stretch>
              <a:fillRect l="0" t="0" r="0" b="0"/>
            </a:stretch>
          </a:blipFill>
        </p:spPr>
      </p:sp>
      <p:sp>
        <p:nvSpPr>
          <p:cNvPr name="TextBox 12" id="12"/>
          <p:cNvSpPr txBox="true"/>
          <p:nvPr/>
        </p:nvSpPr>
        <p:spPr>
          <a:xfrm rot="0">
            <a:off x="6829918" y="4552643"/>
            <a:ext cx="10753232"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2008 Windows Azure  olarak başladı</a:t>
            </a:r>
          </a:p>
        </p:txBody>
      </p:sp>
      <p:sp>
        <p:nvSpPr>
          <p:cNvPr name="TextBox 13" id="13"/>
          <p:cNvSpPr txBox="true"/>
          <p:nvPr/>
        </p:nvSpPr>
        <p:spPr>
          <a:xfrm rot="0">
            <a:off x="6829918" y="5715644"/>
            <a:ext cx="10753232"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1 Şubat 2010'da ticari olarak piyasaya sürüldü. </a:t>
            </a:r>
          </a:p>
        </p:txBody>
      </p:sp>
      <p:sp>
        <p:nvSpPr>
          <p:cNvPr name="TextBox 14" id="14"/>
          <p:cNvSpPr txBox="true"/>
          <p:nvPr/>
        </p:nvSpPr>
        <p:spPr>
          <a:xfrm rot="0">
            <a:off x="6829918" y="7030094"/>
            <a:ext cx="10753232"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İlk başlarda sadece Windows tabanlı bulut altyapısı, depolama, SQL veri tabanı ve massage gibi temel bulut hizmetleri barındırıyordu.</a:t>
            </a:r>
          </a:p>
        </p:txBody>
      </p:sp>
      <p:sp>
        <p:nvSpPr>
          <p:cNvPr name="TextBox 15" id="15"/>
          <p:cNvSpPr txBox="true"/>
          <p:nvPr/>
        </p:nvSpPr>
        <p:spPr>
          <a:xfrm rot="0">
            <a:off x="10864755" y="3303337"/>
            <a:ext cx="3334449" cy="610181"/>
          </a:xfrm>
          <a:prstGeom prst="rect">
            <a:avLst/>
          </a:prstGeom>
        </p:spPr>
        <p:txBody>
          <a:bodyPr anchor="t" rtlCol="false" tIns="0" lIns="0" bIns="0" rIns="0">
            <a:spAutoFit/>
          </a:bodyPr>
          <a:lstStyle/>
          <a:p>
            <a:pPr algn="l">
              <a:lnSpc>
                <a:spcPts val="4371"/>
              </a:lnSpc>
            </a:pPr>
            <a:r>
              <a:rPr lang="en-US" sz="4857" b="true">
                <a:solidFill>
                  <a:srgbClr val="39D5FF"/>
                </a:solidFill>
                <a:latin typeface="Bebas Neue Bold"/>
                <a:ea typeface="Bebas Neue Bold"/>
                <a:cs typeface="Bebas Neue Bold"/>
                <a:sym typeface="Bebas Neue Bold"/>
              </a:rPr>
              <a:t>kuruluş süreci</a:t>
            </a:r>
          </a:p>
        </p:txBody>
      </p:sp>
      <p:sp>
        <p:nvSpPr>
          <p:cNvPr name="TextBox 16" id="16"/>
          <p:cNvSpPr txBox="true"/>
          <p:nvPr/>
        </p:nvSpPr>
        <p:spPr>
          <a:xfrm rot="0">
            <a:off x="8926562" y="9728029"/>
            <a:ext cx="43487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TextBox 10" id="10"/>
          <p:cNvSpPr txBox="true"/>
          <p:nvPr/>
        </p:nvSpPr>
        <p:spPr>
          <a:xfrm rot="0">
            <a:off x="6354893" y="1495913"/>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Freeform 11" id="11"/>
          <p:cNvSpPr/>
          <p:nvPr/>
        </p:nvSpPr>
        <p:spPr>
          <a:xfrm flipH="false" flipV="false" rot="0">
            <a:off x="1028700" y="4066271"/>
            <a:ext cx="5326193" cy="2800547"/>
          </a:xfrm>
          <a:custGeom>
            <a:avLst/>
            <a:gdLst/>
            <a:ahLst/>
            <a:cxnLst/>
            <a:rect r="r" b="b" t="t" l="l"/>
            <a:pathLst>
              <a:path h="2800547" w="5326193">
                <a:moveTo>
                  <a:pt x="0" y="0"/>
                </a:moveTo>
                <a:lnTo>
                  <a:pt x="5326193" y="0"/>
                </a:lnTo>
                <a:lnTo>
                  <a:pt x="5326193" y="2800547"/>
                </a:lnTo>
                <a:lnTo>
                  <a:pt x="0" y="2800547"/>
                </a:lnTo>
                <a:lnTo>
                  <a:pt x="0" y="0"/>
                </a:lnTo>
                <a:close/>
              </a:path>
            </a:pathLst>
          </a:custGeom>
          <a:blipFill>
            <a:blip r:embed="rId6"/>
            <a:stretch>
              <a:fillRect l="0" t="0" r="0" b="0"/>
            </a:stretch>
          </a:blipFill>
        </p:spPr>
      </p:sp>
      <p:sp>
        <p:nvSpPr>
          <p:cNvPr name="TextBox 12" id="12"/>
          <p:cNvSpPr txBox="true"/>
          <p:nvPr/>
        </p:nvSpPr>
        <p:spPr>
          <a:xfrm rot="0">
            <a:off x="6811003" y="4555605"/>
            <a:ext cx="10753232"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2012'de IaaS (Infrastructure as a Service) hizmetleri eklendi,</a:t>
            </a:r>
          </a:p>
        </p:txBody>
      </p:sp>
      <p:sp>
        <p:nvSpPr>
          <p:cNvPr name="TextBox 13" id="13"/>
          <p:cNvSpPr txBox="true"/>
          <p:nvPr/>
        </p:nvSpPr>
        <p:spPr>
          <a:xfrm rot="0">
            <a:off x="6829918" y="6122417"/>
            <a:ext cx="10753232"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2015'te Microsoft Azure, bulut pazarında AWS ve Google Cloud gibi rakiplerle rekabet etti</a:t>
            </a:r>
          </a:p>
        </p:txBody>
      </p:sp>
      <p:sp>
        <p:nvSpPr>
          <p:cNvPr name="TextBox 14" id="14"/>
          <p:cNvSpPr txBox="true"/>
          <p:nvPr/>
        </p:nvSpPr>
        <p:spPr>
          <a:xfrm rot="0">
            <a:off x="6829918" y="7843463"/>
            <a:ext cx="10753232"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Microsoft, 2014 yılında platformun adını "Microsoft Azure" olarak değiştirdi</a:t>
            </a:r>
          </a:p>
        </p:txBody>
      </p:sp>
      <p:sp>
        <p:nvSpPr>
          <p:cNvPr name="TextBox 15" id="15"/>
          <p:cNvSpPr txBox="true"/>
          <p:nvPr/>
        </p:nvSpPr>
        <p:spPr>
          <a:xfrm rot="0">
            <a:off x="10036080" y="3606298"/>
            <a:ext cx="5246377" cy="610181"/>
          </a:xfrm>
          <a:prstGeom prst="rect">
            <a:avLst/>
          </a:prstGeom>
        </p:spPr>
        <p:txBody>
          <a:bodyPr anchor="t" rtlCol="false" tIns="0" lIns="0" bIns="0" rIns="0">
            <a:spAutoFit/>
          </a:bodyPr>
          <a:lstStyle/>
          <a:p>
            <a:pPr algn="l">
              <a:lnSpc>
                <a:spcPts val="4371"/>
              </a:lnSpc>
            </a:pPr>
            <a:r>
              <a:rPr lang="en-US" sz="4857" b="true">
                <a:solidFill>
                  <a:srgbClr val="39D5FF"/>
                </a:solidFill>
                <a:latin typeface="Bebas Neue Bold"/>
                <a:ea typeface="Bebas Neue Bold"/>
                <a:cs typeface="Bebas Neue Bold"/>
                <a:sym typeface="Bebas Neue Bold"/>
              </a:rPr>
              <a:t>büyüme ve gelişim süreci</a:t>
            </a:r>
          </a:p>
        </p:txBody>
      </p:sp>
      <p:sp>
        <p:nvSpPr>
          <p:cNvPr name="TextBox 16" id="16"/>
          <p:cNvSpPr txBox="true"/>
          <p:nvPr/>
        </p:nvSpPr>
        <p:spPr>
          <a:xfrm rot="0">
            <a:off x="8923734" y="9728029"/>
            <a:ext cx="440531"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7497893" y="3254430"/>
            <a:ext cx="9755425" cy="5398012"/>
          </a:xfrm>
          <a:custGeom>
            <a:avLst/>
            <a:gdLst/>
            <a:ahLst/>
            <a:cxnLst/>
            <a:rect r="r" b="b" t="t" l="l"/>
            <a:pathLst>
              <a:path h="5398012" w="9755425">
                <a:moveTo>
                  <a:pt x="0" y="0"/>
                </a:moveTo>
                <a:lnTo>
                  <a:pt x="9755425" y="0"/>
                </a:lnTo>
                <a:lnTo>
                  <a:pt x="9755425" y="5398012"/>
                </a:lnTo>
                <a:lnTo>
                  <a:pt x="0" y="5398012"/>
                </a:lnTo>
                <a:lnTo>
                  <a:pt x="0" y="0"/>
                </a:lnTo>
                <a:close/>
              </a:path>
            </a:pathLst>
          </a:custGeom>
          <a:blipFill>
            <a:blip r:embed="rId6"/>
            <a:stretch>
              <a:fillRect l="-30470" t="-30008" r="0" b="0"/>
            </a:stretch>
          </a:blipFill>
        </p:spPr>
      </p:sp>
      <p:sp>
        <p:nvSpPr>
          <p:cNvPr name="TextBox 11" id="11"/>
          <p:cNvSpPr txBox="true"/>
          <p:nvPr/>
        </p:nvSpPr>
        <p:spPr>
          <a:xfrm rot="0">
            <a:off x="6198519" y="1285875"/>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TextBox 12" id="12"/>
          <p:cNvSpPr txBox="true"/>
          <p:nvPr/>
        </p:nvSpPr>
        <p:spPr>
          <a:xfrm rot="0">
            <a:off x="1102302" y="3326285"/>
            <a:ext cx="5252591" cy="5043210"/>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Mail sunucusu,</a:t>
            </a:r>
          </a:p>
          <a:p>
            <a:pPr algn="ctr">
              <a:lnSpc>
                <a:spcPts val="4477"/>
              </a:lnSpc>
              <a:spcBef>
                <a:spcPct val="0"/>
              </a:spcBef>
            </a:pPr>
            <a:r>
              <a:rPr lang="en-US" b="true" sz="3198">
                <a:solidFill>
                  <a:srgbClr val="F6F6F6"/>
                </a:solidFill>
                <a:latin typeface="Lato Bold"/>
                <a:ea typeface="Lato Bold"/>
                <a:cs typeface="Lato Bold"/>
                <a:sym typeface="Lato Bold"/>
              </a:rPr>
              <a:t>Anında mesajlaşma sunucusu</a:t>
            </a:r>
          </a:p>
          <a:p>
            <a:pPr algn="ctr">
              <a:lnSpc>
                <a:spcPts val="4477"/>
              </a:lnSpc>
              <a:spcBef>
                <a:spcPct val="0"/>
              </a:spcBef>
            </a:pPr>
            <a:r>
              <a:rPr lang="en-US" b="true" sz="3198">
                <a:solidFill>
                  <a:srgbClr val="F6F6F6"/>
                </a:solidFill>
                <a:latin typeface="Lato Bold"/>
                <a:ea typeface="Lato Bold"/>
                <a:cs typeface="Lato Bold"/>
                <a:sym typeface="Lato Bold"/>
              </a:rPr>
              <a:t>Dosya sunucusu</a:t>
            </a:r>
          </a:p>
          <a:p>
            <a:pPr algn="ctr">
              <a:lnSpc>
                <a:spcPts val="4477"/>
              </a:lnSpc>
              <a:spcBef>
                <a:spcPct val="0"/>
              </a:spcBef>
            </a:pPr>
            <a:r>
              <a:rPr lang="en-US" b="true" sz="3198">
                <a:solidFill>
                  <a:srgbClr val="F6F6F6"/>
                </a:solidFill>
                <a:latin typeface="Lato Bold"/>
                <a:ea typeface="Lato Bold"/>
                <a:cs typeface="Lato Bold"/>
                <a:sym typeface="Lato Bold"/>
              </a:rPr>
              <a:t>Planlama Sunucusu</a:t>
            </a:r>
          </a:p>
          <a:p>
            <a:pPr algn="ctr">
              <a:lnSpc>
                <a:spcPts val="4477"/>
              </a:lnSpc>
              <a:spcBef>
                <a:spcPct val="0"/>
              </a:spcBef>
            </a:pPr>
            <a:r>
              <a:rPr lang="en-US" b="true" sz="3198">
                <a:solidFill>
                  <a:srgbClr val="F6F6F6"/>
                </a:solidFill>
                <a:latin typeface="Lato Bold"/>
                <a:ea typeface="Lato Bold"/>
                <a:cs typeface="Lato Bold"/>
                <a:sym typeface="Lato Bold"/>
              </a:rPr>
              <a:t>Muhasebe Sunucusu</a:t>
            </a:r>
          </a:p>
          <a:p>
            <a:pPr algn="ctr">
              <a:lnSpc>
                <a:spcPts val="4477"/>
              </a:lnSpc>
              <a:spcBef>
                <a:spcPct val="0"/>
              </a:spcBef>
            </a:pPr>
            <a:r>
              <a:rPr lang="en-US" b="true" sz="3198">
                <a:solidFill>
                  <a:srgbClr val="F6F6F6"/>
                </a:solidFill>
                <a:latin typeface="Lato Bold"/>
                <a:ea typeface="Lato Bold"/>
                <a:cs typeface="Lato Bold"/>
                <a:sym typeface="Lato Bold"/>
              </a:rPr>
              <a:t>Web Sunucusu</a:t>
            </a:r>
          </a:p>
          <a:p>
            <a:pPr algn="ctr">
              <a:lnSpc>
                <a:spcPts val="4477"/>
              </a:lnSpc>
              <a:spcBef>
                <a:spcPct val="0"/>
              </a:spcBef>
            </a:pPr>
            <a:r>
              <a:rPr lang="en-US" b="true" sz="3198">
                <a:solidFill>
                  <a:srgbClr val="F6F6F6"/>
                </a:solidFill>
                <a:latin typeface="Lato Bold"/>
                <a:ea typeface="Lato Bold"/>
                <a:cs typeface="Lato Bold"/>
                <a:sym typeface="Lato Bold"/>
              </a:rPr>
              <a:t>Veritabanı Sunucusu</a:t>
            </a:r>
          </a:p>
          <a:p>
            <a:pPr algn="ctr">
              <a:lnSpc>
                <a:spcPts val="4477"/>
              </a:lnSpc>
              <a:spcBef>
                <a:spcPct val="0"/>
              </a:spcBef>
            </a:pPr>
            <a:r>
              <a:rPr lang="en-US" b="true" sz="3198">
                <a:solidFill>
                  <a:srgbClr val="F6F6F6"/>
                </a:solidFill>
                <a:latin typeface="Lato Bold"/>
                <a:ea typeface="Lato Bold"/>
                <a:cs typeface="Lato Bold"/>
                <a:sym typeface="Lato Bold"/>
              </a:rPr>
              <a:t>Yazıcı Sunucusu </a:t>
            </a:r>
          </a:p>
          <a:p>
            <a:pPr algn="ctr">
              <a:lnSpc>
                <a:spcPts val="4477"/>
              </a:lnSpc>
              <a:spcBef>
                <a:spcPct val="0"/>
              </a:spcBef>
            </a:pPr>
            <a:r>
              <a:rPr lang="en-US" b="true" sz="3198">
                <a:solidFill>
                  <a:srgbClr val="F6F6F6"/>
                </a:solidFill>
                <a:latin typeface="Lato Bold"/>
                <a:ea typeface="Lato Bold"/>
                <a:cs typeface="Lato Bold"/>
                <a:sym typeface="Lato Bold"/>
              </a:rPr>
              <a:t>Ve bunların Lisansları</a:t>
            </a:r>
          </a:p>
        </p:txBody>
      </p:sp>
      <p:sp>
        <p:nvSpPr>
          <p:cNvPr name="TextBox 13" id="13"/>
          <p:cNvSpPr txBox="true"/>
          <p:nvPr/>
        </p:nvSpPr>
        <p:spPr>
          <a:xfrm rot="0">
            <a:off x="9820937" y="2656439"/>
            <a:ext cx="5109336" cy="701322"/>
          </a:xfrm>
          <a:prstGeom prst="rect">
            <a:avLst/>
          </a:prstGeom>
        </p:spPr>
        <p:txBody>
          <a:bodyPr anchor="t" rtlCol="false" tIns="0" lIns="0" bIns="0" rIns="0">
            <a:spAutoFit/>
          </a:bodyPr>
          <a:lstStyle/>
          <a:p>
            <a:pPr algn="l">
              <a:lnSpc>
                <a:spcPts val="4907"/>
              </a:lnSpc>
            </a:pPr>
            <a:r>
              <a:rPr lang="en-US" sz="5452" b="true">
                <a:solidFill>
                  <a:srgbClr val="39D5FF"/>
                </a:solidFill>
                <a:latin typeface="Bebas Neue Bold"/>
                <a:ea typeface="Bebas Neue Bold"/>
                <a:cs typeface="Bebas Neue Bold"/>
                <a:sym typeface="Bebas Neue Bold"/>
              </a:rPr>
              <a:t>SİSTEM ODASI MALİYETİ</a:t>
            </a:r>
          </a:p>
        </p:txBody>
      </p:sp>
      <p:sp>
        <p:nvSpPr>
          <p:cNvPr name="TextBox 14" id="14"/>
          <p:cNvSpPr txBox="true"/>
          <p:nvPr/>
        </p:nvSpPr>
        <p:spPr>
          <a:xfrm rot="0">
            <a:off x="8911307" y="9728029"/>
            <a:ext cx="46538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142784" y="2485839"/>
            <a:ext cx="12002433" cy="6722737"/>
          </a:xfrm>
          <a:custGeom>
            <a:avLst/>
            <a:gdLst/>
            <a:ahLst/>
            <a:cxnLst/>
            <a:rect r="r" b="b" t="t" l="l"/>
            <a:pathLst>
              <a:path h="6722737" w="12002433">
                <a:moveTo>
                  <a:pt x="0" y="0"/>
                </a:moveTo>
                <a:lnTo>
                  <a:pt x="12002432" y="0"/>
                </a:lnTo>
                <a:lnTo>
                  <a:pt x="12002432" y="6722737"/>
                </a:lnTo>
                <a:lnTo>
                  <a:pt x="0" y="6722737"/>
                </a:lnTo>
                <a:lnTo>
                  <a:pt x="0" y="0"/>
                </a:lnTo>
                <a:close/>
              </a:path>
            </a:pathLst>
          </a:custGeom>
          <a:blipFill>
            <a:blip r:embed="rId6"/>
            <a:stretch>
              <a:fillRect l="0" t="0" r="0" b="0"/>
            </a:stretch>
          </a:blipFill>
        </p:spPr>
      </p:sp>
      <p:sp>
        <p:nvSpPr>
          <p:cNvPr name="TextBox 11" id="11"/>
          <p:cNvSpPr txBox="true"/>
          <p:nvPr/>
        </p:nvSpPr>
        <p:spPr>
          <a:xfrm rot="0">
            <a:off x="6055457" y="1102274"/>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TextBox 12" id="12"/>
          <p:cNvSpPr txBox="true"/>
          <p:nvPr/>
        </p:nvSpPr>
        <p:spPr>
          <a:xfrm rot="0">
            <a:off x="8915772" y="9728029"/>
            <a:ext cx="45645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153574" y="2599172"/>
            <a:ext cx="11999903" cy="6716278"/>
          </a:xfrm>
          <a:custGeom>
            <a:avLst/>
            <a:gdLst/>
            <a:ahLst/>
            <a:cxnLst/>
            <a:rect r="r" b="b" t="t" l="l"/>
            <a:pathLst>
              <a:path h="6716278" w="11999903">
                <a:moveTo>
                  <a:pt x="0" y="0"/>
                </a:moveTo>
                <a:lnTo>
                  <a:pt x="11999902" y="0"/>
                </a:lnTo>
                <a:lnTo>
                  <a:pt x="11999902" y="6716278"/>
                </a:lnTo>
                <a:lnTo>
                  <a:pt x="0" y="6716278"/>
                </a:lnTo>
                <a:lnTo>
                  <a:pt x="0" y="0"/>
                </a:lnTo>
                <a:close/>
              </a:path>
            </a:pathLst>
          </a:custGeom>
          <a:blipFill>
            <a:blip r:embed="rId6"/>
            <a:stretch>
              <a:fillRect l="0" t="0" r="0" b="0"/>
            </a:stretch>
          </a:blipFill>
        </p:spPr>
      </p:sp>
      <p:sp>
        <p:nvSpPr>
          <p:cNvPr name="TextBox 11" id="11"/>
          <p:cNvSpPr txBox="true"/>
          <p:nvPr/>
        </p:nvSpPr>
        <p:spPr>
          <a:xfrm rot="0">
            <a:off x="6055457" y="1085479"/>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TextBox 12" id="12"/>
          <p:cNvSpPr txBox="true"/>
          <p:nvPr/>
        </p:nvSpPr>
        <p:spPr>
          <a:xfrm rot="0">
            <a:off x="10573136" y="3184241"/>
            <a:ext cx="3169756" cy="565396"/>
          </a:xfrm>
          <a:prstGeom prst="rect">
            <a:avLst/>
          </a:prstGeom>
        </p:spPr>
        <p:txBody>
          <a:bodyPr anchor="t" rtlCol="false" tIns="0" lIns="0" bIns="0" rIns="0">
            <a:spAutoFit/>
          </a:bodyPr>
          <a:lstStyle/>
          <a:p>
            <a:pPr algn="ctr">
              <a:lnSpc>
                <a:spcPts val="4646"/>
              </a:lnSpc>
              <a:spcBef>
                <a:spcPct val="0"/>
              </a:spcBef>
            </a:pPr>
            <a:r>
              <a:rPr lang="en-US" b="true" sz="3318">
                <a:solidFill>
                  <a:srgbClr val="FFFFFF"/>
                </a:solidFill>
                <a:latin typeface="Lato Bold"/>
                <a:ea typeface="Lato Bold"/>
                <a:cs typeface="Lato Bold"/>
                <a:sym typeface="Lato Bold"/>
              </a:rPr>
              <a:t>ya Geçiş</a:t>
            </a:r>
          </a:p>
        </p:txBody>
      </p:sp>
      <p:sp>
        <p:nvSpPr>
          <p:cNvPr name="TextBox 13" id="13"/>
          <p:cNvSpPr txBox="true"/>
          <p:nvPr/>
        </p:nvSpPr>
        <p:spPr>
          <a:xfrm rot="0">
            <a:off x="8915028" y="9728029"/>
            <a:ext cx="457944"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TextBox 10" id="10"/>
          <p:cNvSpPr txBox="true"/>
          <p:nvPr/>
        </p:nvSpPr>
        <p:spPr>
          <a:xfrm rot="0">
            <a:off x="6354893" y="1495913"/>
            <a:ext cx="6177087"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azure tarihçesi</a:t>
            </a:r>
          </a:p>
        </p:txBody>
      </p:sp>
      <p:sp>
        <p:nvSpPr>
          <p:cNvPr name="Freeform 11" id="11"/>
          <p:cNvSpPr/>
          <p:nvPr/>
        </p:nvSpPr>
        <p:spPr>
          <a:xfrm flipH="false" flipV="false" rot="0">
            <a:off x="1028700" y="4066271"/>
            <a:ext cx="5326193" cy="2800547"/>
          </a:xfrm>
          <a:custGeom>
            <a:avLst/>
            <a:gdLst/>
            <a:ahLst/>
            <a:cxnLst/>
            <a:rect r="r" b="b" t="t" l="l"/>
            <a:pathLst>
              <a:path h="2800547" w="5326193">
                <a:moveTo>
                  <a:pt x="0" y="0"/>
                </a:moveTo>
                <a:lnTo>
                  <a:pt x="5326193" y="0"/>
                </a:lnTo>
                <a:lnTo>
                  <a:pt x="5326193" y="2800547"/>
                </a:lnTo>
                <a:lnTo>
                  <a:pt x="0" y="2800547"/>
                </a:lnTo>
                <a:lnTo>
                  <a:pt x="0" y="0"/>
                </a:lnTo>
                <a:close/>
              </a:path>
            </a:pathLst>
          </a:custGeom>
          <a:blipFill>
            <a:blip r:embed="rId5"/>
            <a:stretch>
              <a:fillRect l="0" t="0" r="0" b="0"/>
            </a:stretch>
          </a:blipFill>
        </p:spPr>
      </p:sp>
      <p:sp>
        <p:nvSpPr>
          <p:cNvPr name="TextBox 12" id="12"/>
          <p:cNvSpPr txBox="true"/>
          <p:nvPr/>
        </p:nvSpPr>
        <p:spPr>
          <a:xfrm rot="0">
            <a:off x="6829918" y="4070501"/>
            <a:ext cx="10974905"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İlk başlarda sadece windows ürünleri üzerinde çalışıyordu.</a:t>
            </a:r>
          </a:p>
        </p:txBody>
      </p:sp>
      <p:sp>
        <p:nvSpPr>
          <p:cNvPr name="TextBox 13" id="13"/>
          <p:cNvSpPr txBox="true"/>
          <p:nvPr/>
        </p:nvSpPr>
        <p:spPr>
          <a:xfrm rot="0">
            <a:off x="6940754" y="5743089"/>
            <a:ext cx="10753232"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Her dilin ve her framework ün desteklendiği IaaS, SaaS ve PaaS platformu oluşturuldu.</a:t>
            </a:r>
          </a:p>
        </p:txBody>
      </p:sp>
      <p:sp>
        <p:nvSpPr>
          <p:cNvPr name="TextBox 14" id="14"/>
          <p:cNvSpPr txBox="true"/>
          <p:nvPr/>
        </p:nvSpPr>
        <p:spPr>
          <a:xfrm rot="0">
            <a:off x="6829918" y="7783957"/>
            <a:ext cx="10753232" cy="1396044"/>
          </a:xfrm>
          <a:prstGeom prst="rect">
            <a:avLst/>
          </a:prstGeom>
        </p:spPr>
        <p:txBody>
          <a:bodyPr anchor="t" rtlCol="false" tIns="0" lIns="0" bIns="0" rIns="0">
            <a:spAutoFit/>
          </a:bodyPr>
          <a:lstStyle/>
          <a:p>
            <a:pPr algn="ctr">
              <a:lnSpc>
                <a:spcPts val="5627"/>
              </a:lnSpc>
              <a:spcBef>
                <a:spcPct val="0"/>
              </a:spcBef>
            </a:pPr>
            <a:r>
              <a:rPr lang="en-US" b="true" sz="4019">
                <a:solidFill>
                  <a:srgbClr val="FFFFFF"/>
                </a:solidFill>
                <a:latin typeface="Lato Bold"/>
                <a:ea typeface="Lato Bold"/>
                <a:cs typeface="Lato Bold"/>
                <a:sym typeface="Lato Bold"/>
              </a:rPr>
              <a:t>2021'de Microsoft, Azure'un küresel olarak en büyük ikinci bulut sağlayıcısı olduğunu açıkladı.</a:t>
            </a:r>
          </a:p>
        </p:txBody>
      </p:sp>
      <p:sp>
        <p:nvSpPr>
          <p:cNvPr name="TextBox 15" id="15"/>
          <p:cNvSpPr txBox="true"/>
          <p:nvPr/>
        </p:nvSpPr>
        <p:spPr>
          <a:xfrm rot="0">
            <a:off x="11854242" y="3284293"/>
            <a:ext cx="5246377" cy="610181"/>
          </a:xfrm>
          <a:prstGeom prst="rect">
            <a:avLst/>
          </a:prstGeom>
        </p:spPr>
        <p:txBody>
          <a:bodyPr anchor="t" rtlCol="false" tIns="0" lIns="0" bIns="0" rIns="0">
            <a:spAutoFit/>
          </a:bodyPr>
          <a:lstStyle/>
          <a:p>
            <a:pPr algn="l">
              <a:lnSpc>
                <a:spcPts val="4371"/>
              </a:lnSpc>
            </a:pPr>
            <a:r>
              <a:rPr lang="en-US" sz="4857" b="true">
                <a:solidFill>
                  <a:srgbClr val="39D5FF"/>
                </a:solidFill>
                <a:latin typeface="Bebas Neue Bold"/>
                <a:ea typeface="Bebas Neue Bold"/>
                <a:cs typeface="Bebas Neue Bold"/>
                <a:sym typeface="Bebas Neue Bold"/>
              </a:rPr>
              <a:t>son süreç</a:t>
            </a:r>
          </a:p>
        </p:txBody>
      </p:sp>
      <p:sp>
        <p:nvSpPr>
          <p:cNvPr name="TextBox 16" id="16"/>
          <p:cNvSpPr txBox="true"/>
          <p:nvPr/>
        </p:nvSpPr>
        <p:spPr>
          <a:xfrm rot="0">
            <a:off x="8928199" y="9728029"/>
            <a:ext cx="43160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88856"/>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4655084" y="4592303"/>
            <a:ext cx="1411529" cy="728702"/>
          </a:xfrm>
          <a:custGeom>
            <a:avLst/>
            <a:gdLst/>
            <a:ahLst/>
            <a:cxnLst/>
            <a:rect r="r" b="b" t="t" l="l"/>
            <a:pathLst>
              <a:path h="728702" w="1411529">
                <a:moveTo>
                  <a:pt x="0" y="0"/>
                </a:moveTo>
                <a:lnTo>
                  <a:pt x="1411529" y="0"/>
                </a:lnTo>
                <a:lnTo>
                  <a:pt x="1411529" y="728701"/>
                </a:lnTo>
                <a:lnTo>
                  <a:pt x="0" y="728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655084" y="5978410"/>
            <a:ext cx="1411529" cy="728702"/>
          </a:xfrm>
          <a:custGeom>
            <a:avLst/>
            <a:gdLst/>
            <a:ahLst/>
            <a:cxnLst/>
            <a:rect r="r" b="b" t="t" l="l"/>
            <a:pathLst>
              <a:path h="728702" w="1411529">
                <a:moveTo>
                  <a:pt x="0" y="0"/>
                </a:moveTo>
                <a:lnTo>
                  <a:pt x="1411529" y="0"/>
                </a:lnTo>
                <a:lnTo>
                  <a:pt x="1411529" y="728702"/>
                </a:lnTo>
                <a:lnTo>
                  <a:pt x="0" y="728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655084" y="7506896"/>
            <a:ext cx="1411529" cy="728702"/>
          </a:xfrm>
          <a:custGeom>
            <a:avLst/>
            <a:gdLst/>
            <a:ahLst/>
            <a:cxnLst/>
            <a:rect r="r" b="b" t="t" l="l"/>
            <a:pathLst>
              <a:path h="728702" w="1411529">
                <a:moveTo>
                  <a:pt x="0" y="0"/>
                </a:moveTo>
                <a:lnTo>
                  <a:pt x="1411529" y="0"/>
                </a:lnTo>
                <a:lnTo>
                  <a:pt x="1411529" y="728701"/>
                </a:lnTo>
                <a:lnTo>
                  <a:pt x="0" y="728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176940" y="5606342"/>
            <a:ext cx="5387295" cy="2996099"/>
          </a:xfrm>
          <a:custGeom>
            <a:avLst/>
            <a:gdLst/>
            <a:ahLst/>
            <a:cxnLst/>
            <a:rect r="r" b="b" t="t" l="l"/>
            <a:pathLst>
              <a:path h="2996099" w="5387295">
                <a:moveTo>
                  <a:pt x="0" y="0"/>
                </a:moveTo>
                <a:lnTo>
                  <a:pt x="5387295" y="0"/>
                </a:lnTo>
                <a:lnTo>
                  <a:pt x="5387295" y="2996099"/>
                </a:lnTo>
                <a:lnTo>
                  <a:pt x="0" y="2996099"/>
                </a:lnTo>
                <a:lnTo>
                  <a:pt x="0" y="0"/>
                </a:lnTo>
                <a:close/>
              </a:path>
            </a:pathLst>
          </a:custGeom>
          <a:blipFill>
            <a:blip r:embed="rId8"/>
            <a:stretch>
              <a:fillRect l="0" t="0" r="-2154" b="0"/>
            </a:stretch>
          </a:blipFill>
        </p:spPr>
      </p:sp>
      <p:sp>
        <p:nvSpPr>
          <p:cNvPr name="TextBox 14" id="14"/>
          <p:cNvSpPr txBox="true"/>
          <p:nvPr/>
        </p:nvSpPr>
        <p:spPr>
          <a:xfrm rot="0">
            <a:off x="6066613" y="1285875"/>
            <a:ext cx="6561180"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bulut mımarisi</a:t>
            </a:r>
          </a:p>
        </p:txBody>
      </p:sp>
      <p:sp>
        <p:nvSpPr>
          <p:cNvPr name="TextBox 15" id="15"/>
          <p:cNvSpPr txBox="true"/>
          <p:nvPr/>
        </p:nvSpPr>
        <p:spPr>
          <a:xfrm rot="0">
            <a:off x="857363" y="4464644"/>
            <a:ext cx="2053365" cy="902533"/>
          </a:xfrm>
          <a:prstGeom prst="rect">
            <a:avLst/>
          </a:prstGeom>
        </p:spPr>
        <p:txBody>
          <a:bodyPr anchor="t" rtlCol="false" tIns="0" lIns="0" bIns="0" rIns="0">
            <a:spAutoFit/>
          </a:bodyPr>
          <a:lstStyle/>
          <a:p>
            <a:pPr algn="l">
              <a:lnSpc>
                <a:spcPts val="6555"/>
              </a:lnSpc>
            </a:pPr>
            <a:r>
              <a:rPr lang="en-US" sz="7284" b="true">
                <a:solidFill>
                  <a:srgbClr val="FFFFFF"/>
                </a:solidFill>
                <a:latin typeface="Lato Bold"/>
                <a:ea typeface="Lato Bold"/>
                <a:cs typeface="Lato Bold"/>
                <a:sym typeface="Lato Bold"/>
              </a:rPr>
              <a:t>IaaS</a:t>
            </a:r>
          </a:p>
        </p:txBody>
      </p:sp>
      <p:sp>
        <p:nvSpPr>
          <p:cNvPr name="TextBox 16" id="16"/>
          <p:cNvSpPr txBox="true"/>
          <p:nvPr/>
        </p:nvSpPr>
        <p:spPr>
          <a:xfrm rot="0">
            <a:off x="857363" y="6010584"/>
            <a:ext cx="1946830" cy="854854"/>
          </a:xfrm>
          <a:prstGeom prst="rect">
            <a:avLst/>
          </a:prstGeom>
        </p:spPr>
        <p:txBody>
          <a:bodyPr anchor="t" rtlCol="false" tIns="0" lIns="0" bIns="0" rIns="0">
            <a:spAutoFit/>
          </a:bodyPr>
          <a:lstStyle/>
          <a:p>
            <a:pPr algn="l">
              <a:lnSpc>
                <a:spcPts val="6215"/>
              </a:lnSpc>
            </a:pPr>
            <a:r>
              <a:rPr lang="en-US" sz="6906" b="true">
                <a:solidFill>
                  <a:srgbClr val="FFFFFF"/>
                </a:solidFill>
                <a:latin typeface="Lato Bold"/>
                <a:ea typeface="Lato Bold"/>
                <a:cs typeface="Lato Bold"/>
                <a:sym typeface="Lato Bold"/>
              </a:rPr>
              <a:t>PaaS </a:t>
            </a:r>
          </a:p>
        </p:txBody>
      </p:sp>
      <p:sp>
        <p:nvSpPr>
          <p:cNvPr name="TextBox 17" id="17"/>
          <p:cNvSpPr txBox="true"/>
          <p:nvPr/>
        </p:nvSpPr>
        <p:spPr>
          <a:xfrm rot="0">
            <a:off x="955016" y="7403118"/>
            <a:ext cx="1908087" cy="834051"/>
          </a:xfrm>
          <a:prstGeom prst="rect">
            <a:avLst/>
          </a:prstGeom>
        </p:spPr>
        <p:txBody>
          <a:bodyPr anchor="t" rtlCol="false" tIns="0" lIns="0" bIns="0" rIns="0">
            <a:spAutoFit/>
          </a:bodyPr>
          <a:lstStyle/>
          <a:p>
            <a:pPr algn="l">
              <a:lnSpc>
                <a:spcPts val="6091"/>
              </a:lnSpc>
            </a:pPr>
            <a:r>
              <a:rPr lang="en-US" sz="6768" b="true">
                <a:solidFill>
                  <a:srgbClr val="FFFFFF"/>
                </a:solidFill>
                <a:latin typeface="Lato Bold"/>
                <a:ea typeface="Lato Bold"/>
                <a:cs typeface="Lato Bold"/>
                <a:sym typeface="Lato Bold"/>
              </a:rPr>
              <a:t>Saas</a:t>
            </a:r>
          </a:p>
        </p:txBody>
      </p:sp>
      <p:sp>
        <p:nvSpPr>
          <p:cNvPr name="TextBox 18" id="18"/>
          <p:cNvSpPr txBox="true"/>
          <p:nvPr/>
        </p:nvSpPr>
        <p:spPr>
          <a:xfrm rot="0">
            <a:off x="7400856" y="4507233"/>
            <a:ext cx="4715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I</a:t>
            </a:r>
            <a:r>
              <a:rPr lang="en-US" b="true" sz="3198">
                <a:solidFill>
                  <a:srgbClr val="FFFFFF"/>
                </a:solidFill>
                <a:latin typeface="Lato Bold"/>
                <a:ea typeface="Lato Bold"/>
                <a:cs typeface="Lato Bold"/>
                <a:sym typeface="Lato Bold"/>
              </a:rPr>
              <a:t>nfrastructure as a Service</a:t>
            </a:r>
          </a:p>
        </p:txBody>
      </p:sp>
      <p:sp>
        <p:nvSpPr>
          <p:cNvPr name="TextBox 19" id="19"/>
          <p:cNvSpPr txBox="true"/>
          <p:nvPr/>
        </p:nvSpPr>
        <p:spPr>
          <a:xfrm rot="0">
            <a:off x="7466063" y="6035719"/>
            <a:ext cx="378842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Platform</a:t>
            </a:r>
            <a:r>
              <a:rPr lang="en-US" b="true" sz="3198">
                <a:solidFill>
                  <a:srgbClr val="FFFFFF"/>
                </a:solidFill>
                <a:latin typeface="Lato Bold"/>
                <a:ea typeface="Lato Bold"/>
                <a:cs typeface="Lato Bold"/>
                <a:sym typeface="Lato Bold"/>
              </a:rPr>
              <a:t> as a Service</a:t>
            </a:r>
          </a:p>
        </p:txBody>
      </p:sp>
      <p:sp>
        <p:nvSpPr>
          <p:cNvPr name="TextBox 20" id="20"/>
          <p:cNvSpPr txBox="true"/>
          <p:nvPr/>
        </p:nvSpPr>
        <p:spPr>
          <a:xfrm rot="0">
            <a:off x="7505631" y="7564204"/>
            <a:ext cx="3529757"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Service </a:t>
            </a:r>
            <a:r>
              <a:rPr lang="en-US" b="true" sz="3198">
                <a:solidFill>
                  <a:srgbClr val="FFFFFF"/>
                </a:solidFill>
                <a:latin typeface="Lato Bold"/>
                <a:ea typeface="Lato Bold"/>
                <a:cs typeface="Lato Bold"/>
                <a:sym typeface="Lato Bold"/>
              </a:rPr>
              <a:t>as a Service</a:t>
            </a:r>
          </a:p>
        </p:txBody>
      </p:sp>
      <p:sp>
        <p:nvSpPr>
          <p:cNvPr name="TextBox 21" id="21"/>
          <p:cNvSpPr txBox="true"/>
          <p:nvPr/>
        </p:nvSpPr>
        <p:spPr>
          <a:xfrm rot="0">
            <a:off x="723765" y="3072852"/>
            <a:ext cx="3816173" cy="649994"/>
          </a:xfrm>
          <a:prstGeom prst="rect">
            <a:avLst/>
          </a:prstGeom>
        </p:spPr>
        <p:txBody>
          <a:bodyPr anchor="t" rtlCol="false" tIns="0" lIns="0" bIns="0" rIns="0">
            <a:spAutoFit/>
          </a:bodyPr>
          <a:lstStyle/>
          <a:p>
            <a:pPr algn="l">
              <a:lnSpc>
                <a:spcPts val="4770"/>
              </a:lnSpc>
            </a:pPr>
            <a:r>
              <a:rPr lang="en-US" sz="5301" b="true">
                <a:solidFill>
                  <a:srgbClr val="FFFFFF"/>
                </a:solidFill>
                <a:latin typeface="Lato Bold"/>
                <a:ea typeface="Lato Bold"/>
                <a:cs typeface="Lato Bold"/>
                <a:sym typeface="Lato Bold"/>
              </a:rPr>
              <a:t>On Premises</a:t>
            </a:r>
          </a:p>
        </p:txBody>
      </p:sp>
      <p:sp>
        <p:nvSpPr>
          <p:cNvPr name="Freeform 22" id="22"/>
          <p:cNvSpPr/>
          <p:nvPr/>
        </p:nvSpPr>
        <p:spPr>
          <a:xfrm flipH="false" flipV="false" rot="0">
            <a:off x="4655084" y="3063501"/>
            <a:ext cx="1411529" cy="728702"/>
          </a:xfrm>
          <a:custGeom>
            <a:avLst/>
            <a:gdLst/>
            <a:ahLst/>
            <a:cxnLst/>
            <a:rect r="r" b="b" t="t" l="l"/>
            <a:pathLst>
              <a:path h="728702" w="1411529">
                <a:moveTo>
                  <a:pt x="0" y="0"/>
                </a:moveTo>
                <a:lnTo>
                  <a:pt x="1411529" y="0"/>
                </a:lnTo>
                <a:lnTo>
                  <a:pt x="1411529" y="728702"/>
                </a:lnTo>
                <a:lnTo>
                  <a:pt x="0" y="728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7400409" y="3120809"/>
            <a:ext cx="2358182"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Sistem Odası</a:t>
            </a:r>
          </a:p>
        </p:txBody>
      </p:sp>
      <p:sp>
        <p:nvSpPr>
          <p:cNvPr name="TextBox 24" id="24"/>
          <p:cNvSpPr txBox="true"/>
          <p:nvPr/>
        </p:nvSpPr>
        <p:spPr>
          <a:xfrm rot="0">
            <a:off x="8917409" y="9728029"/>
            <a:ext cx="45318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744529" y="1506296"/>
            <a:ext cx="14798942" cy="7617309"/>
          </a:xfrm>
          <a:custGeom>
            <a:avLst/>
            <a:gdLst/>
            <a:ahLst/>
            <a:cxnLst/>
            <a:rect r="r" b="b" t="t" l="l"/>
            <a:pathLst>
              <a:path h="7617309" w="14798942">
                <a:moveTo>
                  <a:pt x="0" y="0"/>
                </a:moveTo>
                <a:lnTo>
                  <a:pt x="14798942" y="0"/>
                </a:lnTo>
                <a:lnTo>
                  <a:pt x="14798942" y="7617308"/>
                </a:lnTo>
                <a:lnTo>
                  <a:pt x="0" y="7617308"/>
                </a:lnTo>
                <a:lnTo>
                  <a:pt x="0" y="0"/>
                </a:lnTo>
                <a:close/>
              </a:path>
            </a:pathLst>
          </a:custGeom>
          <a:blipFill>
            <a:blip r:embed="rId6"/>
            <a:stretch>
              <a:fillRect l="0" t="0" r="0" b="0"/>
            </a:stretch>
          </a:blipFill>
        </p:spPr>
      </p:sp>
      <p:sp>
        <p:nvSpPr>
          <p:cNvPr name="TextBox 11" id="11"/>
          <p:cNvSpPr txBox="true"/>
          <p:nvPr/>
        </p:nvSpPr>
        <p:spPr>
          <a:xfrm rot="0">
            <a:off x="6598197" y="1190093"/>
            <a:ext cx="4555093"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CLOud computıng</a:t>
            </a:r>
          </a:p>
        </p:txBody>
      </p:sp>
      <p:sp>
        <p:nvSpPr>
          <p:cNvPr name="TextBox 12" id="12"/>
          <p:cNvSpPr txBox="true"/>
          <p:nvPr/>
        </p:nvSpPr>
        <p:spPr>
          <a:xfrm rot="0">
            <a:off x="8918004" y="9728029"/>
            <a:ext cx="451991"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5380219" y="2804629"/>
            <a:ext cx="1708350" cy="1708350"/>
          </a:xfrm>
          <a:custGeom>
            <a:avLst/>
            <a:gdLst/>
            <a:ahLst/>
            <a:cxnLst/>
            <a:rect r="r" b="b" t="t" l="l"/>
            <a:pathLst>
              <a:path h="1708350" w="1708350">
                <a:moveTo>
                  <a:pt x="0" y="0"/>
                </a:moveTo>
                <a:lnTo>
                  <a:pt x="1708350" y="0"/>
                </a:lnTo>
                <a:lnTo>
                  <a:pt x="1708350" y="1708350"/>
                </a:lnTo>
                <a:lnTo>
                  <a:pt x="0" y="1708350"/>
                </a:lnTo>
                <a:lnTo>
                  <a:pt x="0" y="0"/>
                </a:lnTo>
                <a:close/>
              </a:path>
            </a:pathLst>
          </a:custGeom>
          <a:blipFill>
            <a:blip r:embed="rId6"/>
            <a:stretch>
              <a:fillRect l="0" t="0" r="0" b="0"/>
            </a:stretch>
          </a:blipFill>
        </p:spPr>
      </p:sp>
      <p:sp>
        <p:nvSpPr>
          <p:cNvPr name="Freeform 11" id="11"/>
          <p:cNvSpPr/>
          <p:nvPr/>
        </p:nvSpPr>
        <p:spPr>
          <a:xfrm flipH="false" flipV="false" rot="0">
            <a:off x="533265" y="2527740"/>
            <a:ext cx="3699334" cy="2071627"/>
          </a:xfrm>
          <a:custGeom>
            <a:avLst/>
            <a:gdLst/>
            <a:ahLst/>
            <a:cxnLst/>
            <a:rect r="r" b="b" t="t" l="l"/>
            <a:pathLst>
              <a:path h="2071627" w="3699334">
                <a:moveTo>
                  <a:pt x="0" y="0"/>
                </a:moveTo>
                <a:lnTo>
                  <a:pt x="3699334" y="0"/>
                </a:lnTo>
                <a:lnTo>
                  <a:pt x="3699334" y="2071627"/>
                </a:lnTo>
                <a:lnTo>
                  <a:pt x="0" y="2071627"/>
                </a:lnTo>
                <a:lnTo>
                  <a:pt x="0" y="0"/>
                </a:lnTo>
                <a:close/>
              </a:path>
            </a:pathLst>
          </a:custGeom>
          <a:blipFill>
            <a:blip r:embed="rId7"/>
            <a:stretch>
              <a:fillRect l="0" t="0" r="0" b="0"/>
            </a:stretch>
          </a:blipFill>
        </p:spPr>
      </p:sp>
      <p:sp>
        <p:nvSpPr>
          <p:cNvPr name="TextBox 12" id="12"/>
          <p:cNvSpPr txBox="true"/>
          <p:nvPr/>
        </p:nvSpPr>
        <p:spPr>
          <a:xfrm rot="0">
            <a:off x="1716541" y="1043318"/>
            <a:ext cx="15542759"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mıcrosoft azure az -900 fundamentals</a:t>
            </a:r>
          </a:p>
        </p:txBody>
      </p:sp>
      <p:sp>
        <p:nvSpPr>
          <p:cNvPr name="TextBox 13" id="13"/>
          <p:cNvSpPr txBox="true"/>
          <p:nvPr/>
        </p:nvSpPr>
        <p:spPr>
          <a:xfrm rot="0">
            <a:off x="4924551" y="3370481"/>
            <a:ext cx="9763715" cy="738570"/>
          </a:xfrm>
          <a:prstGeom prst="rect">
            <a:avLst/>
          </a:prstGeom>
        </p:spPr>
        <p:txBody>
          <a:bodyPr anchor="t" rtlCol="false" tIns="0" lIns="0" bIns="0" rIns="0">
            <a:spAutoFit/>
          </a:bodyPr>
          <a:lstStyle/>
          <a:p>
            <a:pPr algn="l">
              <a:lnSpc>
                <a:spcPts val="5337"/>
              </a:lnSpc>
            </a:pPr>
            <a:r>
              <a:rPr lang="en-US" sz="5930" spc="-118">
                <a:solidFill>
                  <a:srgbClr val="007696"/>
                </a:solidFill>
                <a:latin typeface="Lato"/>
                <a:ea typeface="Lato"/>
                <a:cs typeface="Lato"/>
                <a:sym typeface="Lato"/>
              </a:rPr>
              <a:t>MICROSOFT AZURE NEDIR?</a:t>
            </a:r>
          </a:p>
        </p:txBody>
      </p:sp>
      <p:sp>
        <p:nvSpPr>
          <p:cNvPr name="TextBox 14" id="14"/>
          <p:cNvSpPr txBox="true"/>
          <p:nvPr/>
        </p:nvSpPr>
        <p:spPr>
          <a:xfrm rot="0">
            <a:off x="1490722" y="5504242"/>
            <a:ext cx="15768578"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Azure, esnek fiyatlandırma modeli ve ölçeklenebilir yapısı sayesinde küçük işletmelerden büyük şirketlere kadar birçok farklı büyüklükteki organizasyona uygun çözümler sunar.</a:t>
            </a:r>
          </a:p>
        </p:txBody>
      </p:sp>
      <p:sp>
        <p:nvSpPr>
          <p:cNvPr name="TextBox 15" id="15"/>
          <p:cNvSpPr txBox="true"/>
          <p:nvPr/>
        </p:nvSpPr>
        <p:spPr>
          <a:xfrm rot="0">
            <a:off x="1716541" y="7552117"/>
            <a:ext cx="15768578"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Günümüzde Azure, bulut bilişim pazarında lider pozisyonlardan birine sahip olup, özellikle büyük ölçekli kurumsal müşterilere ve geliştiricilere geniş bir hizmet yelpazesi sunmaktadır.</a:t>
            </a:r>
          </a:p>
        </p:txBody>
      </p:sp>
      <p:sp>
        <p:nvSpPr>
          <p:cNvPr name="TextBox 16" id="16"/>
          <p:cNvSpPr txBox="true"/>
          <p:nvPr/>
        </p:nvSpPr>
        <p:spPr>
          <a:xfrm rot="0">
            <a:off x="9034686" y="9728029"/>
            <a:ext cx="218629"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44110" y="-702217"/>
            <a:ext cx="18199781" cy="10097610"/>
          </a:xfrm>
          <a:custGeom>
            <a:avLst/>
            <a:gdLst/>
            <a:ahLst/>
            <a:cxnLst/>
            <a:rect r="r" b="b" t="t" l="l"/>
            <a:pathLst>
              <a:path h="10097610" w="18199781">
                <a:moveTo>
                  <a:pt x="0" y="0"/>
                </a:moveTo>
                <a:lnTo>
                  <a:pt x="18199780" y="0"/>
                </a:lnTo>
                <a:lnTo>
                  <a:pt x="18199780" y="10097610"/>
                </a:lnTo>
                <a:lnTo>
                  <a:pt x="0" y="10097610"/>
                </a:lnTo>
                <a:lnTo>
                  <a:pt x="0" y="0"/>
                </a:lnTo>
                <a:close/>
              </a:path>
            </a:pathLst>
          </a:custGeom>
          <a:blipFill>
            <a:blip r:embed="rId6"/>
            <a:stretch>
              <a:fillRect l="0" t="0" r="0" b="0"/>
            </a:stretch>
          </a:blipFill>
        </p:spPr>
      </p:sp>
      <p:sp>
        <p:nvSpPr>
          <p:cNvPr name="TextBox 11" id="11"/>
          <p:cNvSpPr txBox="true"/>
          <p:nvPr/>
        </p:nvSpPr>
        <p:spPr>
          <a:xfrm rot="0">
            <a:off x="14617991" y="444408"/>
            <a:ext cx="3670009"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Pizza ÖRNEĞi</a:t>
            </a:r>
          </a:p>
        </p:txBody>
      </p:sp>
      <p:sp>
        <p:nvSpPr>
          <p:cNvPr name="TextBox 12" id="12"/>
          <p:cNvSpPr txBox="true"/>
          <p:nvPr/>
        </p:nvSpPr>
        <p:spPr>
          <a:xfrm rot="0">
            <a:off x="8907512" y="9728029"/>
            <a:ext cx="47297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874837" y="2068389"/>
            <a:ext cx="14538325" cy="7434059"/>
          </a:xfrm>
          <a:custGeom>
            <a:avLst/>
            <a:gdLst/>
            <a:ahLst/>
            <a:cxnLst/>
            <a:rect r="r" b="b" t="t" l="l"/>
            <a:pathLst>
              <a:path h="7434059" w="14538325">
                <a:moveTo>
                  <a:pt x="0" y="0"/>
                </a:moveTo>
                <a:lnTo>
                  <a:pt x="14538326" y="0"/>
                </a:lnTo>
                <a:lnTo>
                  <a:pt x="14538326" y="7434058"/>
                </a:lnTo>
                <a:lnTo>
                  <a:pt x="0" y="7434058"/>
                </a:lnTo>
                <a:lnTo>
                  <a:pt x="0" y="0"/>
                </a:lnTo>
                <a:close/>
              </a:path>
            </a:pathLst>
          </a:custGeom>
          <a:blipFill>
            <a:blip r:embed="rId6"/>
            <a:stretch>
              <a:fillRect l="0" t="0" r="0" b="0"/>
            </a:stretch>
          </a:blipFill>
        </p:spPr>
      </p:sp>
      <p:sp>
        <p:nvSpPr>
          <p:cNvPr name="TextBox 11" id="11"/>
          <p:cNvSpPr txBox="true"/>
          <p:nvPr/>
        </p:nvSpPr>
        <p:spPr>
          <a:xfrm rot="0">
            <a:off x="5472028" y="1190093"/>
            <a:ext cx="7343943"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yazılım geliştirme döngüsü</a:t>
            </a:r>
          </a:p>
        </p:txBody>
      </p:sp>
      <p:sp>
        <p:nvSpPr>
          <p:cNvPr name="TextBox 12" id="12"/>
          <p:cNvSpPr txBox="true"/>
          <p:nvPr/>
        </p:nvSpPr>
        <p:spPr>
          <a:xfrm rot="0">
            <a:off x="8926562" y="9728029"/>
            <a:ext cx="43487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160607" y="2355143"/>
            <a:ext cx="13608782" cy="6882008"/>
          </a:xfrm>
          <a:custGeom>
            <a:avLst/>
            <a:gdLst/>
            <a:ahLst/>
            <a:cxnLst/>
            <a:rect r="r" b="b" t="t" l="l"/>
            <a:pathLst>
              <a:path h="6882008" w="13608782">
                <a:moveTo>
                  <a:pt x="0" y="0"/>
                </a:moveTo>
                <a:lnTo>
                  <a:pt x="13608783" y="0"/>
                </a:lnTo>
                <a:lnTo>
                  <a:pt x="13608783" y="6882008"/>
                </a:lnTo>
                <a:lnTo>
                  <a:pt x="0" y="6882008"/>
                </a:lnTo>
                <a:lnTo>
                  <a:pt x="0" y="0"/>
                </a:lnTo>
                <a:close/>
              </a:path>
            </a:pathLst>
          </a:custGeom>
          <a:blipFill>
            <a:blip r:embed="rId6"/>
            <a:stretch>
              <a:fillRect l="0" t="0" r="0" b="0"/>
            </a:stretch>
          </a:blipFill>
        </p:spPr>
      </p:sp>
      <p:sp>
        <p:nvSpPr>
          <p:cNvPr name="TextBox 11" id="11"/>
          <p:cNvSpPr txBox="true"/>
          <p:nvPr/>
        </p:nvSpPr>
        <p:spPr>
          <a:xfrm rot="0">
            <a:off x="3701860" y="1190625"/>
            <a:ext cx="10884280"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yazılım geliştirme döngüsü beta testleri</a:t>
            </a:r>
          </a:p>
        </p:txBody>
      </p:sp>
      <p:sp>
        <p:nvSpPr>
          <p:cNvPr name="TextBox 12" id="12"/>
          <p:cNvSpPr txBox="true"/>
          <p:nvPr/>
        </p:nvSpPr>
        <p:spPr>
          <a:xfrm rot="0">
            <a:off x="8925371" y="9728029"/>
            <a:ext cx="43725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018980" y="2631117"/>
            <a:ext cx="14250041" cy="5953231"/>
          </a:xfrm>
          <a:custGeom>
            <a:avLst/>
            <a:gdLst/>
            <a:ahLst/>
            <a:cxnLst/>
            <a:rect r="r" b="b" t="t" l="l"/>
            <a:pathLst>
              <a:path h="5953231" w="14250041">
                <a:moveTo>
                  <a:pt x="0" y="0"/>
                </a:moveTo>
                <a:lnTo>
                  <a:pt x="14250040" y="0"/>
                </a:lnTo>
                <a:lnTo>
                  <a:pt x="14250040" y="5953231"/>
                </a:lnTo>
                <a:lnTo>
                  <a:pt x="0" y="5953231"/>
                </a:lnTo>
                <a:lnTo>
                  <a:pt x="0" y="0"/>
                </a:lnTo>
                <a:close/>
              </a:path>
            </a:pathLst>
          </a:custGeom>
          <a:blipFill>
            <a:blip r:embed="rId6"/>
            <a:stretch>
              <a:fillRect l="0" t="0" r="0" b="0"/>
            </a:stretch>
          </a:blipFill>
        </p:spPr>
      </p:sp>
      <p:sp>
        <p:nvSpPr>
          <p:cNvPr name="TextBox 11" id="11"/>
          <p:cNvSpPr txBox="true"/>
          <p:nvPr/>
        </p:nvSpPr>
        <p:spPr>
          <a:xfrm rot="0">
            <a:off x="4680214" y="1190625"/>
            <a:ext cx="8927572"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geleneksel yazılım dağıtım süreci</a:t>
            </a:r>
          </a:p>
        </p:txBody>
      </p:sp>
      <p:sp>
        <p:nvSpPr>
          <p:cNvPr name="TextBox 12" id="12"/>
          <p:cNvSpPr txBox="true"/>
          <p:nvPr/>
        </p:nvSpPr>
        <p:spPr>
          <a:xfrm rot="0">
            <a:off x="8922544" y="9728029"/>
            <a:ext cx="44291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509922" y="2443246"/>
            <a:ext cx="13268156" cy="6596241"/>
          </a:xfrm>
          <a:custGeom>
            <a:avLst/>
            <a:gdLst/>
            <a:ahLst/>
            <a:cxnLst/>
            <a:rect r="r" b="b" t="t" l="l"/>
            <a:pathLst>
              <a:path h="6596241" w="13268156">
                <a:moveTo>
                  <a:pt x="0" y="0"/>
                </a:moveTo>
                <a:lnTo>
                  <a:pt x="13268156" y="0"/>
                </a:lnTo>
                <a:lnTo>
                  <a:pt x="13268156" y="6596241"/>
                </a:lnTo>
                <a:lnTo>
                  <a:pt x="0" y="6596241"/>
                </a:lnTo>
                <a:lnTo>
                  <a:pt x="0" y="0"/>
                </a:lnTo>
                <a:close/>
              </a:path>
            </a:pathLst>
          </a:custGeom>
          <a:blipFill>
            <a:blip r:embed="rId6"/>
            <a:stretch>
              <a:fillRect l="0" t="0" r="0" b="0"/>
            </a:stretch>
          </a:blipFill>
        </p:spPr>
      </p:sp>
      <p:sp>
        <p:nvSpPr>
          <p:cNvPr name="TextBox 11" id="11"/>
          <p:cNvSpPr txBox="true"/>
          <p:nvPr/>
        </p:nvSpPr>
        <p:spPr>
          <a:xfrm rot="0">
            <a:off x="1199016" y="1190625"/>
            <a:ext cx="15889967"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geleneksel yazılım dağıtım süreci ve karşılaşılan sorunlar</a:t>
            </a:r>
          </a:p>
        </p:txBody>
      </p:sp>
      <p:sp>
        <p:nvSpPr>
          <p:cNvPr name="TextBox 12" id="12"/>
          <p:cNvSpPr txBox="true"/>
          <p:nvPr/>
        </p:nvSpPr>
        <p:spPr>
          <a:xfrm rot="0">
            <a:off x="8910117" y="9728029"/>
            <a:ext cx="46776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139377" y="2145758"/>
            <a:ext cx="14009245" cy="6984742"/>
          </a:xfrm>
          <a:custGeom>
            <a:avLst/>
            <a:gdLst/>
            <a:ahLst/>
            <a:cxnLst/>
            <a:rect r="r" b="b" t="t" l="l"/>
            <a:pathLst>
              <a:path h="6984742" w="14009245">
                <a:moveTo>
                  <a:pt x="0" y="0"/>
                </a:moveTo>
                <a:lnTo>
                  <a:pt x="14009246" y="0"/>
                </a:lnTo>
                <a:lnTo>
                  <a:pt x="14009246" y="6984741"/>
                </a:lnTo>
                <a:lnTo>
                  <a:pt x="0" y="6984741"/>
                </a:lnTo>
                <a:lnTo>
                  <a:pt x="0" y="0"/>
                </a:lnTo>
                <a:close/>
              </a:path>
            </a:pathLst>
          </a:custGeom>
          <a:blipFill>
            <a:blip r:embed="rId6"/>
            <a:stretch>
              <a:fillRect l="0" t="0" r="0" b="0"/>
            </a:stretch>
          </a:blipFill>
        </p:spPr>
      </p:sp>
      <p:sp>
        <p:nvSpPr>
          <p:cNvPr name="TextBox 11" id="11"/>
          <p:cNvSpPr txBox="true"/>
          <p:nvPr/>
        </p:nvSpPr>
        <p:spPr>
          <a:xfrm rot="0">
            <a:off x="2952485" y="1190625"/>
            <a:ext cx="12750424"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yazılımcılar için yeni bir model geliştirdiler</a:t>
            </a:r>
          </a:p>
        </p:txBody>
      </p:sp>
      <p:sp>
        <p:nvSpPr>
          <p:cNvPr name="TextBox 12" id="12"/>
          <p:cNvSpPr txBox="true"/>
          <p:nvPr/>
        </p:nvSpPr>
        <p:spPr>
          <a:xfrm rot="0">
            <a:off x="8914581" y="9728029"/>
            <a:ext cx="45883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4449605" y="2736613"/>
            <a:ext cx="9388790" cy="4829378"/>
          </a:xfrm>
          <a:custGeom>
            <a:avLst/>
            <a:gdLst/>
            <a:ahLst/>
            <a:cxnLst/>
            <a:rect r="r" b="b" t="t" l="l"/>
            <a:pathLst>
              <a:path h="4829378" w="9388790">
                <a:moveTo>
                  <a:pt x="0" y="0"/>
                </a:moveTo>
                <a:lnTo>
                  <a:pt x="9388790" y="0"/>
                </a:lnTo>
                <a:lnTo>
                  <a:pt x="9388790" y="4829377"/>
                </a:lnTo>
                <a:lnTo>
                  <a:pt x="0" y="4829377"/>
                </a:lnTo>
                <a:lnTo>
                  <a:pt x="0" y="0"/>
                </a:lnTo>
                <a:close/>
              </a:path>
            </a:pathLst>
          </a:custGeom>
          <a:blipFill>
            <a:blip r:embed="rId6"/>
            <a:stretch>
              <a:fillRect l="0" t="0" r="0" b="0"/>
            </a:stretch>
          </a:blipFill>
        </p:spPr>
      </p:sp>
      <p:sp>
        <p:nvSpPr>
          <p:cNvPr name="TextBox 11" id="11"/>
          <p:cNvSpPr txBox="true"/>
          <p:nvPr/>
        </p:nvSpPr>
        <p:spPr>
          <a:xfrm rot="0">
            <a:off x="7152460" y="1190625"/>
            <a:ext cx="3983080"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devops nedir?</a:t>
            </a:r>
          </a:p>
        </p:txBody>
      </p:sp>
      <p:sp>
        <p:nvSpPr>
          <p:cNvPr name="TextBox 12" id="12"/>
          <p:cNvSpPr txBox="true"/>
          <p:nvPr/>
        </p:nvSpPr>
        <p:spPr>
          <a:xfrm rot="0">
            <a:off x="1028700" y="8148915"/>
            <a:ext cx="16230600" cy="1109385"/>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DevOps, yazılım geliştirme (Development) ve BT operasyonlarını (Operations) birleştiren bir yaklaşımdır. </a:t>
            </a:r>
          </a:p>
        </p:txBody>
      </p:sp>
      <p:sp>
        <p:nvSpPr>
          <p:cNvPr name="TextBox 13" id="13"/>
          <p:cNvSpPr txBox="true"/>
          <p:nvPr/>
        </p:nvSpPr>
        <p:spPr>
          <a:xfrm rot="0">
            <a:off x="8913763" y="9728029"/>
            <a:ext cx="460474"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136476" y="2131180"/>
            <a:ext cx="12015048" cy="6024640"/>
          </a:xfrm>
          <a:custGeom>
            <a:avLst/>
            <a:gdLst/>
            <a:ahLst/>
            <a:cxnLst/>
            <a:rect r="r" b="b" t="t" l="l"/>
            <a:pathLst>
              <a:path h="6024640" w="12015048">
                <a:moveTo>
                  <a:pt x="0" y="0"/>
                </a:moveTo>
                <a:lnTo>
                  <a:pt x="12015048" y="0"/>
                </a:lnTo>
                <a:lnTo>
                  <a:pt x="12015048" y="6024640"/>
                </a:lnTo>
                <a:lnTo>
                  <a:pt x="0" y="6024640"/>
                </a:lnTo>
                <a:lnTo>
                  <a:pt x="0" y="0"/>
                </a:lnTo>
                <a:close/>
              </a:path>
            </a:pathLst>
          </a:custGeom>
          <a:blipFill>
            <a:blip r:embed="rId6"/>
            <a:stretch>
              <a:fillRect l="0" t="0" r="0" b="0"/>
            </a:stretch>
          </a:blipFill>
        </p:spPr>
      </p:sp>
      <p:sp>
        <p:nvSpPr>
          <p:cNvPr name="TextBox 11" id="11"/>
          <p:cNvSpPr txBox="true"/>
          <p:nvPr/>
        </p:nvSpPr>
        <p:spPr>
          <a:xfrm rot="0">
            <a:off x="7152460" y="1190625"/>
            <a:ext cx="3983080"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devops nedir?</a:t>
            </a:r>
          </a:p>
        </p:txBody>
      </p:sp>
      <p:sp>
        <p:nvSpPr>
          <p:cNvPr name="TextBox 12" id="12"/>
          <p:cNvSpPr txBox="true"/>
          <p:nvPr/>
        </p:nvSpPr>
        <p:spPr>
          <a:xfrm rot="0">
            <a:off x="1720069" y="8384420"/>
            <a:ext cx="14553948" cy="1109385"/>
          </a:xfrm>
          <a:prstGeom prst="rect">
            <a:avLst/>
          </a:prstGeom>
        </p:spPr>
        <p:txBody>
          <a:bodyPr anchor="t" rtlCol="false" tIns="0" lIns="0" bIns="0" rIns="0">
            <a:spAutoFit/>
          </a:bodyPr>
          <a:lstStyle/>
          <a:p>
            <a:pPr algn="ctr">
              <a:lnSpc>
                <a:spcPts val="4477"/>
              </a:lnSpc>
            </a:pPr>
            <a:r>
              <a:rPr lang="en-US" sz="3198" b="true">
                <a:solidFill>
                  <a:srgbClr val="F6F6F6"/>
                </a:solidFill>
                <a:latin typeface="Lato Bold"/>
                <a:ea typeface="Lato Bold"/>
                <a:cs typeface="Lato Bold"/>
                <a:sym typeface="Lato Bold"/>
              </a:rPr>
              <a:t> (CI) Continious Integration (Sürekli Entegrasyon) ve (CD) Continious Delivery </a:t>
            </a:r>
          </a:p>
          <a:p>
            <a:pPr algn="ctr">
              <a:lnSpc>
                <a:spcPts val="4477"/>
              </a:lnSpc>
              <a:spcBef>
                <a:spcPct val="0"/>
              </a:spcBef>
            </a:pPr>
            <a:r>
              <a:rPr lang="en-US" b="true" sz="3198">
                <a:solidFill>
                  <a:srgbClr val="F6F6F6"/>
                </a:solidFill>
                <a:latin typeface="Lato Bold"/>
                <a:ea typeface="Lato Bold"/>
                <a:cs typeface="Lato Bold"/>
                <a:sym typeface="Lato Bold"/>
              </a:rPr>
              <a:t>( Sürekli teslimat) süreci ortaya çıktı.</a:t>
            </a:r>
          </a:p>
        </p:txBody>
      </p:sp>
      <p:sp>
        <p:nvSpPr>
          <p:cNvPr name="TextBox 13" id="13"/>
          <p:cNvSpPr txBox="true"/>
          <p:nvPr/>
        </p:nvSpPr>
        <p:spPr>
          <a:xfrm rot="0">
            <a:off x="8927009" y="9728029"/>
            <a:ext cx="43398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138996" y="2143855"/>
            <a:ext cx="12010009" cy="5999291"/>
          </a:xfrm>
          <a:custGeom>
            <a:avLst/>
            <a:gdLst/>
            <a:ahLst/>
            <a:cxnLst/>
            <a:rect r="r" b="b" t="t" l="l"/>
            <a:pathLst>
              <a:path h="5999291" w="12010009">
                <a:moveTo>
                  <a:pt x="0" y="0"/>
                </a:moveTo>
                <a:lnTo>
                  <a:pt x="12010008" y="0"/>
                </a:lnTo>
                <a:lnTo>
                  <a:pt x="12010008" y="5999290"/>
                </a:lnTo>
                <a:lnTo>
                  <a:pt x="0" y="5999290"/>
                </a:lnTo>
                <a:lnTo>
                  <a:pt x="0" y="0"/>
                </a:lnTo>
                <a:close/>
              </a:path>
            </a:pathLst>
          </a:custGeom>
          <a:blipFill>
            <a:blip r:embed="rId6"/>
            <a:stretch>
              <a:fillRect l="0" t="0" r="0" b="0"/>
            </a:stretch>
          </a:blipFill>
        </p:spPr>
      </p:sp>
      <p:sp>
        <p:nvSpPr>
          <p:cNvPr name="TextBox 11" id="11"/>
          <p:cNvSpPr txBox="true"/>
          <p:nvPr/>
        </p:nvSpPr>
        <p:spPr>
          <a:xfrm rot="0">
            <a:off x="7152460" y="1190625"/>
            <a:ext cx="3983080"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mıcroservices</a:t>
            </a:r>
          </a:p>
        </p:txBody>
      </p:sp>
      <p:sp>
        <p:nvSpPr>
          <p:cNvPr name="TextBox 12" id="12"/>
          <p:cNvSpPr txBox="true"/>
          <p:nvPr/>
        </p:nvSpPr>
        <p:spPr>
          <a:xfrm rot="0">
            <a:off x="1867026" y="8517673"/>
            <a:ext cx="14553948"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Her iki uygulama içerisinde onlarca farklı servisler çalıştırıyoruz.</a:t>
            </a:r>
          </a:p>
        </p:txBody>
      </p:sp>
      <p:sp>
        <p:nvSpPr>
          <p:cNvPr name="TextBox 13" id="13"/>
          <p:cNvSpPr txBox="true"/>
          <p:nvPr/>
        </p:nvSpPr>
        <p:spPr>
          <a:xfrm rot="0">
            <a:off x="8916219" y="9728029"/>
            <a:ext cx="45556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4481457" y="2991113"/>
            <a:ext cx="9325087" cy="5222049"/>
          </a:xfrm>
          <a:custGeom>
            <a:avLst/>
            <a:gdLst/>
            <a:ahLst/>
            <a:cxnLst/>
            <a:rect r="r" b="b" t="t" l="l"/>
            <a:pathLst>
              <a:path h="5222049" w="9325087">
                <a:moveTo>
                  <a:pt x="0" y="0"/>
                </a:moveTo>
                <a:lnTo>
                  <a:pt x="9325086" y="0"/>
                </a:lnTo>
                <a:lnTo>
                  <a:pt x="9325086" y="5222048"/>
                </a:lnTo>
                <a:lnTo>
                  <a:pt x="0" y="5222048"/>
                </a:lnTo>
                <a:lnTo>
                  <a:pt x="0" y="0"/>
                </a:lnTo>
                <a:close/>
              </a:path>
            </a:pathLst>
          </a:custGeom>
          <a:blipFill>
            <a:blip r:embed="rId6"/>
            <a:stretch>
              <a:fillRect l="0" t="0" r="0" b="0"/>
            </a:stretch>
          </a:blipFill>
        </p:spPr>
      </p:sp>
      <p:sp>
        <p:nvSpPr>
          <p:cNvPr name="TextBox 11" id="11"/>
          <p:cNvSpPr txBox="true"/>
          <p:nvPr/>
        </p:nvSpPr>
        <p:spPr>
          <a:xfrm rot="0">
            <a:off x="8713882" y="1190625"/>
            <a:ext cx="860236"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API</a:t>
            </a:r>
          </a:p>
        </p:txBody>
      </p:sp>
      <p:sp>
        <p:nvSpPr>
          <p:cNvPr name="TextBox 12" id="12"/>
          <p:cNvSpPr txBox="true"/>
          <p:nvPr/>
        </p:nvSpPr>
        <p:spPr>
          <a:xfrm rot="0">
            <a:off x="723765" y="1767716"/>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18E42"/>
                </a:solidFill>
                <a:latin typeface="Lato Bold"/>
                <a:ea typeface="Lato Bold"/>
                <a:cs typeface="Lato Bold"/>
                <a:sym typeface="Lato Bold"/>
              </a:rPr>
              <a:t>Application Programming Interface</a:t>
            </a:r>
          </a:p>
        </p:txBody>
      </p:sp>
      <p:sp>
        <p:nvSpPr>
          <p:cNvPr name="TextBox 13" id="13"/>
          <p:cNvSpPr txBox="true"/>
          <p:nvPr/>
        </p:nvSpPr>
        <p:spPr>
          <a:xfrm rot="0">
            <a:off x="1867026" y="8517673"/>
            <a:ext cx="14553948"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Microservisler arasındaki iletişim API ile sağlanır.</a:t>
            </a:r>
          </a:p>
        </p:txBody>
      </p:sp>
      <p:sp>
        <p:nvSpPr>
          <p:cNvPr name="TextBox 14" id="14"/>
          <p:cNvSpPr txBox="true"/>
          <p:nvPr/>
        </p:nvSpPr>
        <p:spPr>
          <a:xfrm rot="0">
            <a:off x="8916814" y="9728029"/>
            <a:ext cx="45437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723765" y="4423890"/>
            <a:ext cx="5407211" cy="3162990"/>
          </a:xfrm>
          <a:custGeom>
            <a:avLst/>
            <a:gdLst/>
            <a:ahLst/>
            <a:cxnLst/>
            <a:rect r="r" b="b" t="t" l="l"/>
            <a:pathLst>
              <a:path h="3162990" w="5407211">
                <a:moveTo>
                  <a:pt x="0" y="0"/>
                </a:moveTo>
                <a:lnTo>
                  <a:pt x="5407211" y="0"/>
                </a:lnTo>
                <a:lnTo>
                  <a:pt x="5407211" y="3162990"/>
                </a:lnTo>
                <a:lnTo>
                  <a:pt x="0" y="3162990"/>
                </a:lnTo>
                <a:lnTo>
                  <a:pt x="0" y="0"/>
                </a:lnTo>
                <a:close/>
              </a:path>
            </a:pathLst>
          </a:custGeom>
          <a:blipFill>
            <a:blip r:embed="rId6"/>
            <a:stretch>
              <a:fillRect l="-5624" t="0" r="-5624" b="0"/>
            </a:stretch>
          </a:blipFill>
        </p:spPr>
      </p:sp>
      <p:sp>
        <p:nvSpPr>
          <p:cNvPr name="Freeform 11" id="11"/>
          <p:cNvSpPr/>
          <p:nvPr/>
        </p:nvSpPr>
        <p:spPr>
          <a:xfrm flipH="false" flipV="false" rot="0">
            <a:off x="6406165" y="4423890"/>
            <a:ext cx="5271649" cy="3162990"/>
          </a:xfrm>
          <a:custGeom>
            <a:avLst/>
            <a:gdLst/>
            <a:ahLst/>
            <a:cxnLst/>
            <a:rect r="r" b="b" t="t" l="l"/>
            <a:pathLst>
              <a:path h="3162990" w="5271649">
                <a:moveTo>
                  <a:pt x="0" y="0"/>
                </a:moveTo>
                <a:lnTo>
                  <a:pt x="5271649" y="0"/>
                </a:lnTo>
                <a:lnTo>
                  <a:pt x="5271649" y="3162990"/>
                </a:lnTo>
                <a:lnTo>
                  <a:pt x="0" y="3162990"/>
                </a:lnTo>
                <a:lnTo>
                  <a:pt x="0" y="0"/>
                </a:lnTo>
                <a:close/>
              </a:path>
            </a:pathLst>
          </a:custGeom>
          <a:blipFill>
            <a:blip r:embed="rId7"/>
            <a:stretch>
              <a:fillRect l="0" t="0" r="0" b="0"/>
            </a:stretch>
          </a:blipFill>
        </p:spPr>
      </p:sp>
      <p:sp>
        <p:nvSpPr>
          <p:cNvPr name="Freeform 12" id="12"/>
          <p:cNvSpPr/>
          <p:nvPr/>
        </p:nvSpPr>
        <p:spPr>
          <a:xfrm flipH="false" flipV="false" rot="0">
            <a:off x="11992139" y="4423890"/>
            <a:ext cx="5258262" cy="3162990"/>
          </a:xfrm>
          <a:custGeom>
            <a:avLst/>
            <a:gdLst/>
            <a:ahLst/>
            <a:cxnLst/>
            <a:rect r="r" b="b" t="t" l="l"/>
            <a:pathLst>
              <a:path h="3162990" w="5258262">
                <a:moveTo>
                  <a:pt x="0" y="0"/>
                </a:moveTo>
                <a:lnTo>
                  <a:pt x="5258262" y="0"/>
                </a:lnTo>
                <a:lnTo>
                  <a:pt x="5258262" y="3162990"/>
                </a:lnTo>
                <a:lnTo>
                  <a:pt x="0" y="3162990"/>
                </a:lnTo>
                <a:lnTo>
                  <a:pt x="0" y="0"/>
                </a:lnTo>
                <a:close/>
              </a:path>
            </a:pathLst>
          </a:custGeom>
          <a:blipFill>
            <a:blip r:embed="rId8"/>
            <a:stretch>
              <a:fillRect l="-1054" t="-9590" r="-6068" b="0"/>
            </a:stretch>
          </a:blipFill>
        </p:spPr>
      </p:sp>
      <p:sp>
        <p:nvSpPr>
          <p:cNvPr name="TextBox 13" id="13"/>
          <p:cNvSpPr txBox="true"/>
          <p:nvPr/>
        </p:nvSpPr>
        <p:spPr>
          <a:xfrm rot="0">
            <a:off x="5789777" y="1783413"/>
            <a:ext cx="8658351" cy="1640352"/>
          </a:xfrm>
          <a:prstGeom prst="rect">
            <a:avLst/>
          </a:prstGeom>
        </p:spPr>
        <p:txBody>
          <a:bodyPr anchor="t" rtlCol="false" tIns="0" lIns="0" bIns="0" rIns="0">
            <a:spAutoFit/>
          </a:bodyPr>
          <a:lstStyle/>
          <a:p>
            <a:pPr algn="l">
              <a:lnSpc>
                <a:spcPts val="11884"/>
              </a:lnSpc>
            </a:pPr>
            <a:r>
              <a:rPr lang="en-US" sz="13205" b="true">
                <a:solidFill>
                  <a:srgbClr val="39D5FF"/>
                </a:solidFill>
                <a:latin typeface="Bebas Neue Bold"/>
                <a:ea typeface="Bebas Neue Bold"/>
                <a:cs typeface="Bebas Neue Bold"/>
                <a:sym typeface="Bebas Neue Bold"/>
              </a:rPr>
              <a:t>3 büyük rakip</a:t>
            </a:r>
          </a:p>
        </p:txBody>
      </p:sp>
      <p:sp>
        <p:nvSpPr>
          <p:cNvPr name="TextBox 14" id="14"/>
          <p:cNvSpPr txBox="true"/>
          <p:nvPr/>
        </p:nvSpPr>
        <p:spPr>
          <a:xfrm rot="0">
            <a:off x="1037599" y="8431948"/>
            <a:ext cx="16221701" cy="381000"/>
          </a:xfrm>
          <a:prstGeom prst="rect">
            <a:avLst/>
          </a:prstGeom>
        </p:spPr>
        <p:txBody>
          <a:bodyPr anchor="t" rtlCol="false" tIns="0" lIns="0" bIns="0" rIns="0">
            <a:spAutoFit/>
          </a:bodyPr>
          <a:lstStyle/>
          <a:p>
            <a:pPr algn="l">
              <a:lnSpc>
                <a:spcPts val="2700"/>
              </a:lnSpc>
            </a:pPr>
            <a:r>
              <a:rPr lang="en-US" sz="3000" spc="-60">
                <a:solidFill>
                  <a:srgbClr val="007696"/>
                </a:solidFill>
                <a:latin typeface="Lato"/>
                <a:ea typeface="Lato"/>
                <a:cs typeface="Lato"/>
                <a:sym typeface="Lato"/>
              </a:rPr>
              <a:t>BU ÜÇ SAĞLAYICI, BULUT BILIŞIM PAZARINDA EN BÜYÜK PAYA SAHIP OLAN ŞIRKETLERDIR.</a:t>
            </a:r>
          </a:p>
        </p:txBody>
      </p:sp>
      <p:sp>
        <p:nvSpPr>
          <p:cNvPr name="TextBox 15" id="15"/>
          <p:cNvSpPr txBox="true"/>
          <p:nvPr/>
        </p:nvSpPr>
        <p:spPr>
          <a:xfrm rot="0">
            <a:off x="9031784" y="9728029"/>
            <a:ext cx="22443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990465" y="2256746"/>
            <a:ext cx="7607445" cy="5773507"/>
          </a:xfrm>
          <a:custGeom>
            <a:avLst/>
            <a:gdLst/>
            <a:ahLst/>
            <a:cxnLst/>
            <a:rect r="r" b="b" t="t" l="l"/>
            <a:pathLst>
              <a:path h="5773507" w="7607445">
                <a:moveTo>
                  <a:pt x="0" y="0"/>
                </a:moveTo>
                <a:lnTo>
                  <a:pt x="7607445" y="0"/>
                </a:lnTo>
                <a:lnTo>
                  <a:pt x="7607445" y="5773508"/>
                </a:lnTo>
                <a:lnTo>
                  <a:pt x="0" y="5773508"/>
                </a:lnTo>
                <a:lnTo>
                  <a:pt x="0" y="0"/>
                </a:lnTo>
                <a:close/>
              </a:path>
            </a:pathLst>
          </a:custGeom>
          <a:blipFill>
            <a:blip r:embed="rId6"/>
            <a:stretch>
              <a:fillRect l="0" t="0" r="0" b="0"/>
            </a:stretch>
          </a:blipFill>
        </p:spPr>
      </p:sp>
      <p:sp>
        <p:nvSpPr>
          <p:cNvPr name="Freeform 11" id="11"/>
          <p:cNvSpPr/>
          <p:nvPr/>
        </p:nvSpPr>
        <p:spPr>
          <a:xfrm flipH="false" flipV="false" rot="0">
            <a:off x="8844125" y="2237516"/>
            <a:ext cx="8348500" cy="5811968"/>
          </a:xfrm>
          <a:custGeom>
            <a:avLst/>
            <a:gdLst/>
            <a:ahLst/>
            <a:cxnLst/>
            <a:rect r="r" b="b" t="t" l="l"/>
            <a:pathLst>
              <a:path h="5811968" w="8348500">
                <a:moveTo>
                  <a:pt x="0" y="0"/>
                </a:moveTo>
                <a:lnTo>
                  <a:pt x="8348500" y="0"/>
                </a:lnTo>
                <a:lnTo>
                  <a:pt x="8348500" y="5811968"/>
                </a:lnTo>
                <a:lnTo>
                  <a:pt x="0" y="5811968"/>
                </a:lnTo>
                <a:lnTo>
                  <a:pt x="0" y="0"/>
                </a:lnTo>
                <a:close/>
              </a:path>
            </a:pathLst>
          </a:custGeom>
          <a:blipFill>
            <a:blip r:embed="rId7"/>
            <a:stretch>
              <a:fillRect l="0" t="0" r="0" b="0"/>
            </a:stretch>
          </a:blipFill>
        </p:spPr>
      </p:sp>
      <p:sp>
        <p:nvSpPr>
          <p:cNvPr name="TextBox 12" id="12"/>
          <p:cNvSpPr txBox="true"/>
          <p:nvPr/>
        </p:nvSpPr>
        <p:spPr>
          <a:xfrm rot="0">
            <a:off x="5240344" y="1040061"/>
            <a:ext cx="860236"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API</a:t>
            </a:r>
          </a:p>
        </p:txBody>
      </p:sp>
      <p:sp>
        <p:nvSpPr>
          <p:cNvPr name="TextBox 13" id="13"/>
          <p:cNvSpPr txBox="true"/>
          <p:nvPr/>
        </p:nvSpPr>
        <p:spPr>
          <a:xfrm rot="0">
            <a:off x="1174657" y="931695"/>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18E42"/>
                </a:solidFill>
                <a:latin typeface="Lato Bold"/>
                <a:ea typeface="Lato Bold"/>
                <a:cs typeface="Lato Bold"/>
                <a:sym typeface="Lato Bold"/>
              </a:rPr>
              <a:t>(</a:t>
            </a:r>
            <a:r>
              <a:rPr lang="en-US" b="true" sz="3198">
                <a:solidFill>
                  <a:srgbClr val="F18E42"/>
                </a:solidFill>
                <a:latin typeface="Lato Bold"/>
                <a:ea typeface="Lato Bold"/>
                <a:cs typeface="Lato Bold"/>
                <a:sym typeface="Lato Bold"/>
              </a:rPr>
              <a:t>Application Programming Interface)</a:t>
            </a:r>
          </a:p>
        </p:txBody>
      </p:sp>
      <p:sp>
        <p:nvSpPr>
          <p:cNvPr name="TextBox 14" id="14"/>
          <p:cNvSpPr txBox="true"/>
          <p:nvPr/>
        </p:nvSpPr>
        <p:spPr>
          <a:xfrm rot="0">
            <a:off x="1867026" y="8710890"/>
            <a:ext cx="14553948"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Facebook da bir sürü çalışan microservisler API ile iletişimi sağlanıyor</a:t>
            </a:r>
          </a:p>
        </p:txBody>
      </p:sp>
      <p:sp>
        <p:nvSpPr>
          <p:cNvPr name="TextBox 15" id="15"/>
          <p:cNvSpPr txBox="true"/>
          <p:nvPr/>
        </p:nvSpPr>
        <p:spPr>
          <a:xfrm rot="0">
            <a:off x="8904610" y="9728029"/>
            <a:ext cx="478780"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361950" y="700400"/>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364984" y="1998155"/>
            <a:ext cx="15558031" cy="6671917"/>
          </a:xfrm>
          <a:custGeom>
            <a:avLst/>
            <a:gdLst/>
            <a:ahLst/>
            <a:cxnLst/>
            <a:rect r="r" b="b" t="t" l="l"/>
            <a:pathLst>
              <a:path h="6671917" w="15558031">
                <a:moveTo>
                  <a:pt x="0" y="0"/>
                </a:moveTo>
                <a:lnTo>
                  <a:pt x="15558032" y="0"/>
                </a:lnTo>
                <a:lnTo>
                  <a:pt x="15558032" y="6671918"/>
                </a:lnTo>
                <a:lnTo>
                  <a:pt x="0" y="6671918"/>
                </a:lnTo>
                <a:lnTo>
                  <a:pt x="0" y="0"/>
                </a:lnTo>
                <a:close/>
              </a:path>
            </a:pathLst>
          </a:custGeom>
          <a:blipFill>
            <a:blip r:embed="rId6"/>
            <a:stretch>
              <a:fillRect l="0" t="0" r="0" b="0"/>
            </a:stretch>
          </a:blipFill>
        </p:spPr>
      </p:sp>
      <p:sp>
        <p:nvSpPr>
          <p:cNvPr name="TextBox 11" id="11"/>
          <p:cNvSpPr txBox="true"/>
          <p:nvPr/>
        </p:nvSpPr>
        <p:spPr>
          <a:xfrm rot="0">
            <a:off x="7753649" y="1084598"/>
            <a:ext cx="2780702"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contaıner</a:t>
            </a:r>
          </a:p>
        </p:txBody>
      </p:sp>
      <p:sp>
        <p:nvSpPr>
          <p:cNvPr name="TextBox 12" id="12"/>
          <p:cNvSpPr txBox="true"/>
          <p:nvPr/>
        </p:nvSpPr>
        <p:spPr>
          <a:xfrm rot="0">
            <a:off x="1867026" y="8872958"/>
            <a:ext cx="14553948"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6F6F6"/>
                </a:solidFill>
                <a:latin typeface="Lato Bold"/>
                <a:ea typeface="Lato Bold"/>
                <a:cs typeface="Lato Bold"/>
                <a:sym typeface="Lato Bold"/>
              </a:rPr>
              <a:t>Microservisler ile ilgili problemlerden sonra Container Mimarisi Ortaya Çıktı</a:t>
            </a:r>
          </a:p>
        </p:txBody>
      </p:sp>
      <p:sp>
        <p:nvSpPr>
          <p:cNvPr name="TextBox 13" id="13"/>
          <p:cNvSpPr txBox="true"/>
          <p:nvPr/>
        </p:nvSpPr>
        <p:spPr>
          <a:xfrm rot="0">
            <a:off x="8923734" y="9728029"/>
            <a:ext cx="440531"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361950" y="700400"/>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0237899" y="3004430"/>
            <a:ext cx="3333291" cy="2839470"/>
          </a:xfrm>
          <a:custGeom>
            <a:avLst/>
            <a:gdLst/>
            <a:ahLst/>
            <a:cxnLst/>
            <a:rect r="r" b="b" t="t" l="l"/>
            <a:pathLst>
              <a:path h="2839470" w="3333291">
                <a:moveTo>
                  <a:pt x="0" y="0"/>
                </a:moveTo>
                <a:lnTo>
                  <a:pt x="3333291" y="0"/>
                </a:lnTo>
                <a:lnTo>
                  <a:pt x="3333291" y="2839470"/>
                </a:lnTo>
                <a:lnTo>
                  <a:pt x="0" y="2839470"/>
                </a:lnTo>
                <a:lnTo>
                  <a:pt x="0" y="0"/>
                </a:lnTo>
                <a:close/>
              </a:path>
            </a:pathLst>
          </a:custGeom>
          <a:blipFill>
            <a:blip r:embed="rId6"/>
            <a:stretch>
              <a:fillRect l="0" t="0" r="0" b="0"/>
            </a:stretch>
          </a:blipFill>
        </p:spPr>
      </p:sp>
      <p:sp>
        <p:nvSpPr>
          <p:cNvPr name="Freeform 11" id="11"/>
          <p:cNvSpPr/>
          <p:nvPr/>
        </p:nvSpPr>
        <p:spPr>
          <a:xfrm flipH="false" flipV="false" rot="0">
            <a:off x="1962276" y="1699364"/>
            <a:ext cx="4779197" cy="6926373"/>
          </a:xfrm>
          <a:custGeom>
            <a:avLst/>
            <a:gdLst/>
            <a:ahLst/>
            <a:cxnLst/>
            <a:rect r="r" b="b" t="t" l="l"/>
            <a:pathLst>
              <a:path h="6926373" w="4779197">
                <a:moveTo>
                  <a:pt x="0" y="0"/>
                </a:moveTo>
                <a:lnTo>
                  <a:pt x="4779197" y="0"/>
                </a:lnTo>
                <a:lnTo>
                  <a:pt x="4779197" y="6926372"/>
                </a:lnTo>
                <a:lnTo>
                  <a:pt x="0" y="6926372"/>
                </a:lnTo>
                <a:lnTo>
                  <a:pt x="0" y="0"/>
                </a:lnTo>
                <a:close/>
              </a:path>
            </a:pathLst>
          </a:custGeom>
          <a:blipFill>
            <a:blip r:embed="rId7"/>
            <a:stretch>
              <a:fillRect l="0" t="0" r="0" b="0"/>
            </a:stretch>
          </a:blipFill>
        </p:spPr>
      </p:sp>
      <p:sp>
        <p:nvSpPr>
          <p:cNvPr name="TextBox 12" id="12"/>
          <p:cNvSpPr txBox="true"/>
          <p:nvPr/>
        </p:nvSpPr>
        <p:spPr>
          <a:xfrm rot="0">
            <a:off x="7753649" y="1084598"/>
            <a:ext cx="2780702" cy="794330"/>
          </a:xfrm>
          <a:prstGeom prst="rect">
            <a:avLst/>
          </a:prstGeom>
        </p:spPr>
        <p:txBody>
          <a:bodyPr anchor="t" rtlCol="false" tIns="0" lIns="0" bIns="0" rIns="0">
            <a:spAutoFit/>
          </a:bodyPr>
          <a:lstStyle/>
          <a:p>
            <a:pPr algn="l">
              <a:lnSpc>
                <a:spcPts val="5622"/>
              </a:lnSpc>
            </a:pPr>
            <a:r>
              <a:rPr lang="en-US" sz="6247" b="true">
                <a:solidFill>
                  <a:srgbClr val="39D5FF"/>
                </a:solidFill>
                <a:latin typeface="Bebas Neue Bold"/>
                <a:ea typeface="Bebas Neue Bold"/>
                <a:cs typeface="Bebas Neue Bold"/>
                <a:sym typeface="Bebas Neue Bold"/>
              </a:rPr>
              <a:t>contaıner</a:t>
            </a:r>
          </a:p>
        </p:txBody>
      </p:sp>
      <p:sp>
        <p:nvSpPr>
          <p:cNvPr name="TextBox 13" id="13"/>
          <p:cNvSpPr txBox="true"/>
          <p:nvPr/>
        </p:nvSpPr>
        <p:spPr>
          <a:xfrm rot="0">
            <a:off x="8441094" y="6322487"/>
            <a:ext cx="6926899" cy="1735648"/>
          </a:xfrm>
          <a:prstGeom prst="rect">
            <a:avLst/>
          </a:prstGeom>
        </p:spPr>
        <p:txBody>
          <a:bodyPr anchor="t" rtlCol="false" tIns="0" lIns="0" bIns="0" rIns="0">
            <a:spAutoFit/>
          </a:bodyPr>
          <a:lstStyle/>
          <a:p>
            <a:pPr algn="ctr">
              <a:lnSpc>
                <a:spcPts val="3488"/>
              </a:lnSpc>
              <a:spcBef>
                <a:spcPct val="0"/>
              </a:spcBef>
            </a:pPr>
            <a:r>
              <a:rPr lang="en-US" b="true" sz="2491">
                <a:solidFill>
                  <a:srgbClr val="F6F6F6"/>
                </a:solidFill>
                <a:latin typeface="Lato Bold"/>
                <a:ea typeface="Lato Bold"/>
                <a:cs typeface="Lato Bold"/>
                <a:sym typeface="Lato Bold"/>
              </a:rPr>
              <a:t>Docker firması sayesinde özellikle bulut bilişim ve DevOps süreçlerinin hızlanmasında büyük rol oynamış ve yazılım dünyasında geniş bir kullanıcı kitlesi edinmiştir.</a:t>
            </a:r>
          </a:p>
        </p:txBody>
      </p:sp>
      <p:sp>
        <p:nvSpPr>
          <p:cNvPr name="TextBox 14" id="14"/>
          <p:cNvSpPr txBox="true"/>
          <p:nvPr/>
        </p:nvSpPr>
        <p:spPr>
          <a:xfrm rot="0">
            <a:off x="8922544" y="9728029"/>
            <a:ext cx="44291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590415" y="3162093"/>
            <a:ext cx="8560008" cy="4793604"/>
          </a:xfrm>
          <a:custGeom>
            <a:avLst/>
            <a:gdLst/>
            <a:ahLst/>
            <a:cxnLst/>
            <a:rect r="r" b="b" t="t" l="l"/>
            <a:pathLst>
              <a:path h="4793604" w="8560008">
                <a:moveTo>
                  <a:pt x="0" y="0"/>
                </a:moveTo>
                <a:lnTo>
                  <a:pt x="8560008" y="0"/>
                </a:lnTo>
                <a:lnTo>
                  <a:pt x="8560008" y="4793605"/>
                </a:lnTo>
                <a:lnTo>
                  <a:pt x="0" y="4793605"/>
                </a:lnTo>
                <a:lnTo>
                  <a:pt x="0" y="0"/>
                </a:lnTo>
                <a:close/>
              </a:path>
            </a:pathLst>
          </a:custGeom>
          <a:blipFill>
            <a:blip r:embed="rId6"/>
            <a:stretch>
              <a:fillRect l="0" t="0" r="0" b="0"/>
            </a:stretch>
          </a:blipFill>
        </p:spPr>
      </p:sp>
      <p:sp>
        <p:nvSpPr>
          <p:cNvPr name="TextBox 11" id="11"/>
          <p:cNvSpPr txBox="true"/>
          <p:nvPr/>
        </p:nvSpPr>
        <p:spPr>
          <a:xfrm rot="0">
            <a:off x="5411786" y="1066857"/>
            <a:ext cx="7464428"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global altyapı</a:t>
            </a:r>
          </a:p>
        </p:txBody>
      </p:sp>
      <p:sp>
        <p:nvSpPr>
          <p:cNvPr name="TextBox 12" id="12"/>
          <p:cNvSpPr txBox="true"/>
          <p:nvPr/>
        </p:nvSpPr>
        <p:spPr>
          <a:xfrm rot="0">
            <a:off x="9653594" y="2359979"/>
            <a:ext cx="8108877" cy="154707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Microsoft’un dünya çapında sunduğu bulut hizmetlerini destekleyen, son derece ölçeklenebilir ve güvenli bir veri merkezi ağıdır.</a:t>
            </a:r>
          </a:p>
        </p:txBody>
      </p:sp>
      <p:sp>
        <p:nvSpPr>
          <p:cNvPr name="TextBox 13" id="13"/>
          <p:cNvSpPr txBox="true"/>
          <p:nvPr/>
        </p:nvSpPr>
        <p:spPr>
          <a:xfrm rot="0">
            <a:off x="9653594" y="4302345"/>
            <a:ext cx="8108877" cy="206886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Bu altyapı, Azure'un sunduğu hizmetlerin yüksek performansla, düşük gecikmeyle ve güvenilir bir şekilde dünya genelinde kullanıcılara sunulmasını sağlar.</a:t>
            </a:r>
          </a:p>
        </p:txBody>
      </p:sp>
      <p:sp>
        <p:nvSpPr>
          <p:cNvPr name="TextBox 14" id="14"/>
          <p:cNvSpPr txBox="true"/>
          <p:nvPr/>
        </p:nvSpPr>
        <p:spPr>
          <a:xfrm rot="0">
            <a:off x="9653594" y="6766500"/>
            <a:ext cx="8108877" cy="259065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Microsoft Azure Global Altyapısı, veri merkezlerinin stratejik olarak dünya çapında dağıtılması ve birbirine bağlanması sayesinde bulut çözümlerinin esnek, güvenilir ve performanslı olmasını mümkün kılar.</a:t>
            </a:r>
          </a:p>
        </p:txBody>
      </p:sp>
      <p:sp>
        <p:nvSpPr>
          <p:cNvPr name="TextBox 15" id="15"/>
          <p:cNvSpPr txBox="true"/>
          <p:nvPr/>
        </p:nvSpPr>
        <p:spPr>
          <a:xfrm rot="0">
            <a:off x="3132665" y="8224382"/>
            <a:ext cx="3475508" cy="359966"/>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65' den fazla region vardır</a:t>
            </a:r>
          </a:p>
        </p:txBody>
      </p:sp>
      <p:sp>
        <p:nvSpPr>
          <p:cNvPr name="TextBox 16" id="16"/>
          <p:cNvSpPr txBox="true"/>
          <p:nvPr/>
        </p:nvSpPr>
        <p:spPr>
          <a:xfrm rot="0">
            <a:off x="2098843" y="9090490"/>
            <a:ext cx="5543151" cy="476187"/>
          </a:xfrm>
          <a:prstGeom prst="rect">
            <a:avLst/>
          </a:prstGeom>
        </p:spPr>
        <p:txBody>
          <a:bodyPr anchor="t" rtlCol="false" tIns="0" lIns="0" bIns="0" rIns="0">
            <a:spAutoFit/>
          </a:bodyPr>
          <a:lstStyle/>
          <a:p>
            <a:pPr algn="ctr">
              <a:lnSpc>
                <a:spcPts val="3853"/>
              </a:lnSpc>
              <a:spcBef>
                <a:spcPct val="0"/>
              </a:spcBef>
            </a:pPr>
            <a:r>
              <a:rPr lang="en-US" b="true" sz="2752">
                <a:solidFill>
                  <a:srgbClr val="FFFFFF"/>
                </a:solidFill>
                <a:latin typeface="Lato Bold"/>
                <a:ea typeface="Lato Bold"/>
                <a:cs typeface="Lato Bold"/>
                <a:sym typeface="Lato Bold"/>
              </a:rPr>
              <a:t>https://</a:t>
            </a:r>
            <a:r>
              <a:rPr lang="en-US" b="true" sz="2752">
                <a:solidFill>
                  <a:srgbClr val="FFFFFF"/>
                </a:solidFill>
                <a:latin typeface="Lato Bold"/>
                <a:ea typeface="Lato Bold"/>
                <a:cs typeface="Lato Bold"/>
                <a:sym typeface="Lato Bold"/>
              </a:rPr>
              <a:t>datacenters.microsoft.com/</a:t>
            </a:r>
          </a:p>
        </p:txBody>
      </p:sp>
      <p:sp>
        <p:nvSpPr>
          <p:cNvPr name="TextBox 17" id="17"/>
          <p:cNvSpPr txBox="true"/>
          <p:nvPr/>
        </p:nvSpPr>
        <p:spPr>
          <a:xfrm rot="0">
            <a:off x="8919642" y="9728029"/>
            <a:ext cx="44871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666169"/>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895215" y="3422138"/>
            <a:ext cx="7305156" cy="4104569"/>
          </a:xfrm>
          <a:custGeom>
            <a:avLst/>
            <a:gdLst/>
            <a:ahLst/>
            <a:cxnLst/>
            <a:rect r="r" b="b" t="t" l="l"/>
            <a:pathLst>
              <a:path h="4104569" w="7305156">
                <a:moveTo>
                  <a:pt x="0" y="0"/>
                </a:moveTo>
                <a:lnTo>
                  <a:pt x="7305156" y="0"/>
                </a:lnTo>
                <a:lnTo>
                  <a:pt x="7305156" y="4104569"/>
                </a:lnTo>
                <a:lnTo>
                  <a:pt x="0" y="4104569"/>
                </a:lnTo>
                <a:lnTo>
                  <a:pt x="0" y="0"/>
                </a:lnTo>
                <a:close/>
              </a:path>
            </a:pathLst>
          </a:custGeom>
          <a:blipFill>
            <a:blip r:embed="rId6"/>
            <a:stretch>
              <a:fillRect l="0" t="0" r="0" b="0"/>
            </a:stretch>
          </a:blipFill>
        </p:spPr>
      </p:sp>
      <p:sp>
        <p:nvSpPr>
          <p:cNvPr name="Freeform 11" id="11"/>
          <p:cNvSpPr/>
          <p:nvPr/>
        </p:nvSpPr>
        <p:spPr>
          <a:xfrm flipH="false" flipV="false" rot="0">
            <a:off x="9220200" y="3429944"/>
            <a:ext cx="7644741" cy="4034136"/>
          </a:xfrm>
          <a:custGeom>
            <a:avLst/>
            <a:gdLst/>
            <a:ahLst/>
            <a:cxnLst/>
            <a:rect r="r" b="b" t="t" l="l"/>
            <a:pathLst>
              <a:path h="4034136" w="7644741">
                <a:moveTo>
                  <a:pt x="0" y="0"/>
                </a:moveTo>
                <a:lnTo>
                  <a:pt x="7644741" y="0"/>
                </a:lnTo>
                <a:lnTo>
                  <a:pt x="7644741" y="4034136"/>
                </a:lnTo>
                <a:lnTo>
                  <a:pt x="0" y="4034136"/>
                </a:lnTo>
                <a:lnTo>
                  <a:pt x="0" y="0"/>
                </a:lnTo>
                <a:close/>
              </a:path>
            </a:pathLst>
          </a:custGeom>
          <a:blipFill>
            <a:blip r:embed="rId7"/>
            <a:stretch>
              <a:fillRect l="0" t="0" r="0" b="0"/>
            </a:stretch>
          </a:blipFill>
        </p:spPr>
      </p:sp>
      <p:sp>
        <p:nvSpPr>
          <p:cNvPr name="TextBox 12" id="12"/>
          <p:cNvSpPr txBox="true"/>
          <p:nvPr/>
        </p:nvSpPr>
        <p:spPr>
          <a:xfrm rot="0">
            <a:off x="5411786" y="1257300"/>
            <a:ext cx="7464428"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global altyapı</a:t>
            </a:r>
          </a:p>
        </p:txBody>
      </p:sp>
      <p:sp>
        <p:nvSpPr>
          <p:cNvPr name="TextBox 13" id="13"/>
          <p:cNvSpPr txBox="true"/>
          <p:nvPr/>
        </p:nvSpPr>
        <p:spPr>
          <a:xfrm rot="0">
            <a:off x="1809132" y="7851732"/>
            <a:ext cx="5008022" cy="359966"/>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280.000 km ağ altyaısına sahiptir</a:t>
            </a:r>
          </a:p>
        </p:txBody>
      </p:sp>
      <p:sp>
        <p:nvSpPr>
          <p:cNvPr name="TextBox 14" id="14"/>
          <p:cNvSpPr txBox="true"/>
          <p:nvPr/>
        </p:nvSpPr>
        <p:spPr>
          <a:xfrm rot="0">
            <a:off x="10372203" y="7851732"/>
            <a:ext cx="5008022" cy="359966"/>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Örnek bir veri merkezi</a:t>
            </a:r>
          </a:p>
        </p:txBody>
      </p:sp>
      <p:sp>
        <p:nvSpPr>
          <p:cNvPr name="TextBox 15" id="15"/>
          <p:cNvSpPr txBox="true"/>
          <p:nvPr/>
        </p:nvSpPr>
        <p:spPr>
          <a:xfrm rot="0">
            <a:off x="1117447" y="9077369"/>
            <a:ext cx="16053107" cy="323762"/>
          </a:xfrm>
          <a:prstGeom prst="rect">
            <a:avLst/>
          </a:prstGeom>
        </p:spPr>
        <p:txBody>
          <a:bodyPr anchor="t" rtlCol="false" tIns="0" lIns="0" bIns="0" rIns="0">
            <a:spAutoFit/>
          </a:bodyPr>
          <a:lstStyle/>
          <a:p>
            <a:pPr algn="ctr">
              <a:lnSpc>
                <a:spcPts val="2629"/>
              </a:lnSpc>
              <a:spcBef>
                <a:spcPct val="0"/>
              </a:spcBef>
            </a:pPr>
            <a:r>
              <a:rPr lang="en-US" b="true" sz="1878">
                <a:solidFill>
                  <a:srgbClr val="FFFFFF"/>
                </a:solidFill>
                <a:latin typeface="Lato Bold"/>
                <a:ea typeface="Lato Bold"/>
                <a:cs typeface="Lato Bold"/>
                <a:sym typeface="Lato Bold"/>
              </a:rPr>
              <a:t>Küresel Ağ (Global Network) , Coğrafi Bölge (Geography) , Bölgeler (Region), Erişilebilirlilik Alanları (Availability Zones), Bölgesel Çiftler (Region Pairs)</a:t>
            </a:r>
          </a:p>
        </p:txBody>
      </p:sp>
      <p:sp>
        <p:nvSpPr>
          <p:cNvPr name="TextBox 16" id="16"/>
          <p:cNvSpPr txBox="true"/>
          <p:nvPr/>
        </p:nvSpPr>
        <p:spPr>
          <a:xfrm rot="0">
            <a:off x="8907289" y="9728029"/>
            <a:ext cx="47342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666169"/>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117447" y="3757783"/>
            <a:ext cx="4488713" cy="2984994"/>
          </a:xfrm>
          <a:custGeom>
            <a:avLst/>
            <a:gdLst/>
            <a:ahLst/>
            <a:cxnLst/>
            <a:rect r="r" b="b" t="t" l="l"/>
            <a:pathLst>
              <a:path h="2984994" w="4488713">
                <a:moveTo>
                  <a:pt x="0" y="0"/>
                </a:moveTo>
                <a:lnTo>
                  <a:pt x="4488712" y="0"/>
                </a:lnTo>
                <a:lnTo>
                  <a:pt x="4488712" y="2984994"/>
                </a:lnTo>
                <a:lnTo>
                  <a:pt x="0" y="2984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728459" y="3729665"/>
            <a:ext cx="4703233" cy="3013112"/>
          </a:xfrm>
          <a:custGeom>
            <a:avLst/>
            <a:gdLst/>
            <a:ahLst/>
            <a:cxnLst/>
            <a:rect r="r" b="b" t="t" l="l"/>
            <a:pathLst>
              <a:path h="3013112" w="4703233">
                <a:moveTo>
                  <a:pt x="0" y="0"/>
                </a:moveTo>
                <a:lnTo>
                  <a:pt x="4703234" y="0"/>
                </a:lnTo>
                <a:lnTo>
                  <a:pt x="4703234" y="3013112"/>
                </a:lnTo>
                <a:lnTo>
                  <a:pt x="0" y="3013112"/>
                </a:lnTo>
                <a:lnTo>
                  <a:pt x="0" y="0"/>
                </a:lnTo>
                <a:close/>
              </a:path>
            </a:pathLst>
          </a:custGeom>
          <a:blipFill>
            <a:blip r:embed="rId8"/>
            <a:stretch>
              <a:fillRect l="0" t="-1998" r="0" b="-1998"/>
            </a:stretch>
          </a:blipFill>
        </p:spPr>
      </p:sp>
      <p:sp>
        <p:nvSpPr>
          <p:cNvPr name="Freeform 12" id="12"/>
          <p:cNvSpPr/>
          <p:nvPr/>
        </p:nvSpPr>
        <p:spPr>
          <a:xfrm flipH="false" flipV="false" rot="0">
            <a:off x="12422293" y="3748258"/>
            <a:ext cx="4990865" cy="2994519"/>
          </a:xfrm>
          <a:custGeom>
            <a:avLst/>
            <a:gdLst/>
            <a:ahLst/>
            <a:cxnLst/>
            <a:rect r="r" b="b" t="t" l="l"/>
            <a:pathLst>
              <a:path h="2994519" w="4990865">
                <a:moveTo>
                  <a:pt x="0" y="0"/>
                </a:moveTo>
                <a:lnTo>
                  <a:pt x="4990865" y="0"/>
                </a:lnTo>
                <a:lnTo>
                  <a:pt x="4990865" y="2994519"/>
                </a:lnTo>
                <a:lnTo>
                  <a:pt x="0" y="2994519"/>
                </a:lnTo>
                <a:lnTo>
                  <a:pt x="0" y="0"/>
                </a:lnTo>
                <a:close/>
              </a:path>
            </a:pathLst>
          </a:custGeom>
          <a:blipFill>
            <a:blip r:embed="rId9"/>
            <a:stretch>
              <a:fillRect l="0" t="0" r="0" b="0"/>
            </a:stretch>
          </a:blipFill>
        </p:spPr>
      </p:sp>
      <p:sp>
        <p:nvSpPr>
          <p:cNvPr name="TextBox 13" id="13"/>
          <p:cNvSpPr txBox="true"/>
          <p:nvPr/>
        </p:nvSpPr>
        <p:spPr>
          <a:xfrm rot="0">
            <a:off x="3270592" y="1257300"/>
            <a:ext cx="12711170"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global altyapı özel regıonlar</a:t>
            </a:r>
          </a:p>
        </p:txBody>
      </p:sp>
      <p:sp>
        <p:nvSpPr>
          <p:cNvPr name="TextBox 14" id="14"/>
          <p:cNvSpPr txBox="true"/>
          <p:nvPr/>
        </p:nvSpPr>
        <p:spPr>
          <a:xfrm rot="0">
            <a:off x="857792" y="6805653"/>
            <a:ext cx="5008022" cy="359966"/>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US Gowernmant a Özel Region</a:t>
            </a:r>
          </a:p>
        </p:txBody>
      </p:sp>
      <p:sp>
        <p:nvSpPr>
          <p:cNvPr name="TextBox 15" id="15"/>
          <p:cNvSpPr txBox="true"/>
          <p:nvPr/>
        </p:nvSpPr>
        <p:spPr>
          <a:xfrm rot="0">
            <a:off x="12405136" y="6805653"/>
            <a:ext cx="5008022" cy="725100"/>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Germany Central ve Germany East Regionları Almanya’ya özeldir.</a:t>
            </a:r>
          </a:p>
        </p:txBody>
      </p:sp>
      <p:sp>
        <p:nvSpPr>
          <p:cNvPr name="TextBox 16" id="16"/>
          <p:cNvSpPr txBox="true"/>
          <p:nvPr/>
        </p:nvSpPr>
        <p:spPr>
          <a:xfrm rot="0">
            <a:off x="1117447" y="9077369"/>
            <a:ext cx="16053107" cy="323762"/>
          </a:xfrm>
          <a:prstGeom prst="rect">
            <a:avLst/>
          </a:prstGeom>
        </p:spPr>
        <p:txBody>
          <a:bodyPr anchor="t" rtlCol="false" tIns="0" lIns="0" bIns="0" rIns="0">
            <a:spAutoFit/>
          </a:bodyPr>
          <a:lstStyle/>
          <a:p>
            <a:pPr algn="ctr">
              <a:lnSpc>
                <a:spcPts val="2629"/>
              </a:lnSpc>
              <a:spcBef>
                <a:spcPct val="0"/>
              </a:spcBef>
            </a:pPr>
            <a:r>
              <a:rPr lang="en-US" b="true" sz="1878">
                <a:solidFill>
                  <a:srgbClr val="FFFFFF"/>
                </a:solidFill>
                <a:latin typeface="Lato Bold"/>
                <a:ea typeface="Lato Bold"/>
                <a:cs typeface="Lato Bold"/>
                <a:sym typeface="Lato Bold"/>
              </a:rPr>
              <a:t>Yukarıdaki 3 region dışındaki tüm regionlar herkesin kullanımına açıktır</a:t>
            </a:r>
          </a:p>
        </p:txBody>
      </p:sp>
      <p:sp>
        <p:nvSpPr>
          <p:cNvPr name="TextBox 17" id="17"/>
          <p:cNvSpPr txBox="true"/>
          <p:nvPr/>
        </p:nvSpPr>
        <p:spPr>
          <a:xfrm rot="0">
            <a:off x="6423671" y="6805653"/>
            <a:ext cx="5008022" cy="725100"/>
          </a:xfrm>
          <a:prstGeom prst="rect">
            <a:avLst/>
          </a:prstGeom>
        </p:spPr>
        <p:txBody>
          <a:bodyPr anchor="t" rtlCol="false" tIns="0" lIns="0" bIns="0" rIns="0">
            <a:spAutoFit/>
          </a:bodyPr>
          <a:lstStyle/>
          <a:p>
            <a:pPr algn="ctr">
              <a:lnSpc>
                <a:spcPts val="2909"/>
              </a:lnSpc>
              <a:spcBef>
                <a:spcPct val="0"/>
              </a:spcBef>
            </a:pPr>
            <a:r>
              <a:rPr lang="en-US" b="true" sz="2078">
                <a:solidFill>
                  <a:srgbClr val="FFFFFF"/>
                </a:solidFill>
                <a:latin typeface="Lato Bold"/>
                <a:ea typeface="Lato Bold"/>
                <a:cs typeface="Lato Bold"/>
                <a:sym typeface="Lato Bold"/>
              </a:rPr>
              <a:t>21Via.Net firması ve Çin Devleti iznine tabi diğer firmaların kullanımı</a:t>
            </a:r>
          </a:p>
        </p:txBody>
      </p:sp>
      <p:sp>
        <p:nvSpPr>
          <p:cNvPr name="TextBox 18" id="18"/>
          <p:cNvSpPr txBox="true"/>
          <p:nvPr/>
        </p:nvSpPr>
        <p:spPr>
          <a:xfrm rot="0">
            <a:off x="8911754" y="9728029"/>
            <a:ext cx="46449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485611" y="2929137"/>
            <a:ext cx="3297525" cy="4326559"/>
          </a:xfrm>
          <a:custGeom>
            <a:avLst/>
            <a:gdLst/>
            <a:ahLst/>
            <a:cxnLst/>
            <a:rect r="r" b="b" t="t" l="l"/>
            <a:pathLst>
              <a:path h="4326559" w="3297525">
                <a:moveTo>
                  <a:pt x="0" y="0"/>
                </a:moveTo>
                <a:lnTo>
                  <a:pt x="3297525" y="0"/>
                </a:lnTo>
                <a:lnTo>
                  <a:pt x="3297525" y="4326559"/>
                </a:lnTo>
                <a:lnTo>
                  <a:pt x="0" y="4326559"/>
                </a:lnTo>
                <a:lnTo>
                  <a:pt x="0" y="0"/>
                </a:lnTo>
                <a:close/>
              </a:path>
            </a:pathLst>
          </a:custGeom>
          <a:blipFill>
            <a:blip r:embed="rId6"/>
            <a:stretch>
              <a:fillRect l="0" t="-8855" r="0" b="-11216"/>
            </a:stretch>
          </a:blipFill>
        </p:spPr>
      </p:sp>
      <p:sp>
        <p:nvSpPr>
          <p:cNvPr name="TextBox 11" id="11"/>
          <p:cNvSpPr txBox="true"/>
          <p:nvPr/>
        </p:nvSpPr>
        <p:spPr>
          <a:xfrm rot="0">
            <a:off x="2857596" y="1092399"/>
            <a:ext cx="13415691"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Global Altyapısının Avantajları</a:t>
            </a:r>
          </a:p>
        </p:txBody>
      </p:sp>
      <p:sp>
        <p:nvSpPr>
          <p:cNvPr name="TextBox 12" id="12"/>
          <p:cNvSpPr txBox="true"/>
          <p:nvPr/>
        </p:nvSpPr>
        <p:spPr>
          <a:xfrm rot="0">
            <a:off x="5470822" y="2257812"/>
            <a:ext cx="12093413" cy="1025287"/>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Düşük Gecikme: Kullanıcıların ve işletmelerin ihtiyaçlarına daha yakın veri merkezleri sayesinde, hizmetlere erişim hızı artırılır.</a:t>
            </a:r>
          </a:p>
        </p:txBody>
      </p:sp>
      <p:sp>
        <p:nvSpPr>
          <p:cNvPr name="TextBox 13" id="13"/>
          <p:cNvSpPr txBox="true"/>
          <p:nvPr/>
        </p:nvSpPr>
        <p:spPr>
          <a:xfrm rot="0">
            <a:off x="5470822" y="3702199"/>
            <a:ext cx="12093413" cy="1025287"/>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Yüksek Erişilebilirlik: Erişilebilirlik alanları ve bölgesel çiftler sayesinde hizmetlerin kesintisiz çalışması sağlanır.</a:t>
            </a:r>
          </a:p>
        </p:txBody>
      </p:sp>
      <p:sp>
        <p:nvSpPr>
          <p:cNvPr name="TextBox 14" id="14"/>
          <p:cNvSpPr txBox="true"/>
          <p:nvPr/>
        </p:nvSpPr>
        <p:spPr>
          <a:xfrm rot="0">
            <a:off x="5470822" y="5086350"/>
            <a:ext cx="12093413" cy="1025287"/>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Küresel Kapsama: Dünya genelindeki geniş veri merkezi ağı, Azure’u dünya çapında kullanılabilir hale getirir.</a:t>
            </a:r>
          </a:p>
        </p:txBody>
      </p:sp>
      <p:sp>
        <p:nvSpPr>
          <p:cNvPr name="TextBox 15" id="15"/>
          <p:cNvSpPr txBox="true"/>
          <p:nvPr/>
        </p:nvSpPr>
        <p:spPr>
          <a:xfrm rot="0">
            <a:off x="5470822" y="6473587"/>
            <a:ext cx="12093413" cy="154707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Veri Egemenliği: Azure, veri egemenliği gereksinimlerini karşılamak için belirli coğrafi konumlarda veri merkezleri sunar. Bu, kullanıcıların verilerini belirli ülkelerde tutabilmesine olanak tanır.</a:t>
            </a:r>
          </a:p>
        </p:txBody>
      </p:sp>
      <p:sp>
        <p:nvSpPr>
          <p:cNvPr name="TextBox 16" id="16"/>
          <p:cNvSpPr txBox="true"/>
          <p:nvPr/>
        </p:nvSpPr>
        <p:spPr>
          <a:xfrm rot="0">
            <a:off x="5732295" y="8439765"/>
            <a:ext cx="12093413" cy="1025287"/>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Felaket Kurtarma: Bölgesel çiftler ve yedekleme stratejileri sayesinde felaket durumunda veri kaybı önlenir</a:t>
            </a:r>
          </a:p>
        </p:txBody>
      </p:sp>
      <p:sp>
        <p:nvSpPr>
          <p:cNvPr name="TextBox 17" id="17"/>
          <p:cNvSpPr txBox="true"/>
          <p:nvPr/>
        </p:nvSpPr>
        <p:spPr>
          <a:xfrm rot="0">
            <a:off x="8910935" y="9728029"/>
            <a:ext cx="466130"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427846" y="2340595"/>
            <a:ext cx="13432308" cy="6244357"/>
          </a:xfrm>
          <a:custGeom>
            <a:avLst/>
            <a:gdLst/>
            <a:ahLst/>
            <a:cxnLst/>
            <a:rect r="r" b="b" t="t" l="l"/>
            <a:pathLst>
              <a:path h="6244357" w="13432308">
                <a:moveTo>
                  <a:pt x="0" y="0"/>
                </a:moveTo>
                <a:lnTo>
                  <a:pt x="13432308" y="0"/>
                </a:lnTo>
                <a:lnTo>
                  <a:pt x="13432308" y="6244357"/>
                </a:lnTo>
                <a:lnTo>
                  <a:pt x="0" y="6244357"/>
                </a:lnTo>
                <a:lnTo>
                  <a:pt x="0" y="0"/>
                </a:lnTo>
                <a:close/>
              </a:path>
            </a:pathLst>
          </a:custGeom>
          <a:blipFill>
            <a:blip r:embed="rId6"/>
            <a:stretch>
              <a:fillRect l="0" t="-10225" r="0" b="0"/>
            </a:stretch>
          </a:blipFill>
        </p:spPr>
      </p:sp>
      <p:sp>
        <p:nvSpPr>
          <p:cNvPr name="TextBox 11" id="11"/>
          <p:cNvSpPr txBox="true"/>
          <p:nvPr/>
        </p:nvSpPr>
        <p:spPr>
          <a:xfrm rot="0">
            <a:off x="6178043" y="1092399"/>
            <a:ext cx="6367639"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compliance</a:t>
            </a:r>
          </a:p>
        </p:txBody>
      </p:sp>
      <p:sp>
        <p:nvSpPr>
          <p:cNvPr name="TextBox 12" id="12"/>
          <p:cNvSpPr txBox="true"/>
          <p:nvPr/>
        </p:nvSpPr>
        <p:spPr>
          <a:xfrm rot="0">
            <a:off x="490434" y="8804275"/>
            <a:ext cx="17307133"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ato Bold"/>
                <a:ea typeface="Lato Bold"/>
                <a:cs typeface="Lato Bold"/>
                <a:sym typeface="Lato Bold"/>
              </a:rPr>
              <a:t>Microsoft’un Azure platformu üzerinde sunduğu hizmetlerin çeşitli endüstri standartlarına, yasal düzenlemelere ve uluslararası mevzuatlara uygun olmasını sağlamayı hedefleyen bir sistemdir.</a:t>
            </a:r>
          </a:p>
        </p:txBody>
      </p:sp>
      <p:sp>
        <p:nvSpPr>
          <p:cNvPr name="TextBox 13" id="13"/>
          <p:cNvSpPr txBox="true"/>
          <p:nvPr/>
        </p:nvSpPr>
        <p:spPr>
          <a:xfrm rot="0">
            <a:off x="9476045" y="3915724"/>
            <a:ext cx="9697330" cy="745597"/>
          </a:xfrm>
          <a:prstGeom prst="rect">
            <a:avLst/>
          </a:prstGeom>
        </p:spPr>
        <p:txBody>
          <a:bodyPr anchor="t" rtlCol="false" tIns="0" lIns="0" bIns="0" rIns="0">
            <a:spAutoFit/>
          </a:bodyPr>
          <a:lstStyle/>
          <a:p>
            <a:pPr algn="l">
              <a:lnSpc>
                <a:spcPts val="2864"/>
              </a:lnSpc>
            </a:pPr>
            <a:r>
              <a:rPr lang="en-US" sz="3182">
                <a:solidFill>
                  <a:srgbClr val="39D5FF"/>
                </a:solidFill>
                <a:latin typeface="Lato"/>
                <a:ea typeface="Lato"/>
                <a:cs typeface="Lato"/>
                <a:sym typeface="Lato"/>
              </a:rPr>
              <a:t>https://</a:t>
            </a:r>
            <a:r>
              <a:rPr lang="en-US" b="true" sz="3182" u="sng">
                <a:solidFill>
                  <a:srgbClr val="39D5FF"/>
                </a:solidFill>
                <a:latin typeface="Lato Bold"/>
                <a:ea typeface="Lato Bold"/>
                <a:cs typeface="Lato Bold"/>
                <a:sym typeface="Lato Bold"/>
                <a:hlinkClick r:id="rId7" tooltip="https://learn.microsoft.com/en-us/azure/compliance/"/>
              </a:rPr>
              <a:t>learn.microsoft.com/en-us/azure/compliance/</a:t>
            </a:r>
          </a:p>
        </p:txBody>
      </p:sp>
      <p:sp>
        <p:nvSpPr>
          <p:cNvPr name="TextBox 14" id="14"/>
          <p:cNvSpPr txBox="true"/>
          <p:nvPr/>
        </p:nvSpPr>
        <p:spPr>
          <a:xfrm rot="0">
            <a:off x="8924106" y="9728029"/>
            <a:ext cx="43978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TextBox 10" id="10"/>
          <p:cNvSpPr txBox="true"/>
          <p:nvPr/>
        </p:nvSpPr>
        <p:spPr>
          <a:xfrm rot="0">
            <a:off x="6178043" y="1092399"/>
            <a:ext cx="6505245"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compliance</a:t>
            </a:r>
          </a:p>
        </p:txBody>
      </p:sp>
      <p:sp>
        <p:nvSpPr>
          <p:cNvPr name="TextBox 11" id="11"/>
          <p:cNvSpPr txBox="true"/>
          <p:nvPr/>
        </p:nvSpPr>
        <p:spPr>
          <a:xfrm rot="0">
            <a:off x="1028700" y="2708141"/>
            <a:ext cx="7419246" cy="1029457"/>
          </a:xfrm>
          <a:prstGeom prst="rect">
            <a:avLst/>
          </a:prstGeom>
        </p:spPr>
        <p:txBody>
          <a:bodyPr anchor="t" rtlCol="false" tIns="0" lIns="0" bIns="0" rIns="0">
            <a:spAutoFit/>
          </a:bodyPr>
          <a:lstStyle/>
          <a:p>
            <a:pPr algn="just">
              <a:lnSpc>
                <a:spcPts val="4158"/>
              </a:lnSpc>
              <a:spcBef>
                <a:spcPct val="0"/>
              </a:spcBef>
            </a:pPr>
            <a:r>
              <a:rPr lang="en-US" b="true" sz="2970">
                <a:solidFill>
                  <a:srgbClr val="FFFFFF"/>
                </a:solidFill>
                <a:latin typeface="Lato Bold"/>
                <a:ea typeface="Lato Bold"/>
                <a:cs typeface="Lato Bold"/>
                <a:sym typeface="Lato Bold"/>
              </a:rPr>
              <a:t>ISO 27001, 27018: Bilgi güvenliği yönetim sistemleri ve bulut veri gizliliği standardı.</a:t>
            </a:r>
          </a:p>
        </p:txBody>
      </p:sp>
      <p:sp>
        <p:nvSpPr>
          <p:cNvPr name="TextBox 12" id="12"/>
          <p:cNvSpPr txBox="true"/>
          <p:nvPr/>
        </p:nvSpPr>
        <p:spPr>
          <a:xfrm rot="0">
            <a:off x="9431684" y="2670419"/>
            <a:ext cx="7419246" cy="206886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SOC 1, SOC 2, SOC 3: Finansal raporlama ve veri işleme kontrolleri için güvenlik, gizlilik ve güvenilirlik gereksinimlerini belirler.</a:t>
            </a:r>
          </a:p>
        </p:txBody>
      </p:sp>
      <p:sp>
        <p:nvSpPr>
          <p:cNvPr name="TextBox 13" id="13"/>
          <p:cNvSpPr txBox="true"/>
          <p:nvPr/>
        </p:nvSpPr>
        <p:spPr>
          <a:xfrm rot="0">
            <a:off x="1028700" y="5708913"/>
            <a:ext cx="7419246" cy="2068868"/>
          </a:xfrm>
          <a:prstGeom prst="rect">
            <a:avLst/>
          </a:prstGeom>
        </p:spPr>
        <p:txBody>
          <a:bodyPr anchor="t" rtlCol="false" tIns="0" lIns="0" bIns="0" rIns="0">
            <a:spAutoFit/>
          </a:bodyPr>
          <a:lstStyle/>
          <a:p>
            <a:pPr algn="ctr">
              <a:lnSpc>
                <a:spcPts val="4158"/>
              </a:lnSpc>
            </a:pPr>
            <a:r>
              <a:rPr lang="en-US" sz="2970" b="true">
                <a:solidFill>
                  <a:srgbClr val="FFFFFF"/>
                </a:solidFill>
                <a:latin typeface="Lato Bold"/>
                <a:ea typeface="Lato Bold"/>
                <a:cs typeface="Lato Bold"/>
                <a:sym typeface="Lato Bold"/>
              </a:rPr>
              <a:t>GDPR (General Data Protection Regulation): Avrupa Birliği'nin genel veri koruma düzenlemesine uygunluk sağlar.</a:t>
            </a:r>
          </a:p>
          <a:p>
            <a:pPr algn="ctr">
              <a:lnSpc>
                <a:spcPts val="4158"/>
              </a:lnSpc>
              <a:spcBef>
                <a:spcPct val="0"/>
              </a:spcBef>
            </a:pPr>
          </a:p>
        </p:txBody>
      </p:sp>
      <p:sp>
        <p:nvSpPr>
          <p:cNvPr name="TextBox 14" id="14"/>
          <p:cNvSpPr txBox="true"/>
          <p:nvPr/>
        </p:nvSpPr>
        <p:spPr>
          <a:xfrm rot="0">
            <a:off x="9431684" y="5575316"/>
            <a:ext cx="7419246" cy="2590658"/>
          </a:xfrm>
          <a:prstGeom prst="rect">
            <a:avLst/>
          </a:prstGeom>
        </p:spPr>
        <p:txBody>
          <a:bodyPr anchor="t" rtlCol="false" tIns="0" lIns="0" bIns="0" rIns="0">
            <a:spAutoFit/>
          </a:bodyPr>
          <a:lstStyle/>
          <a:p>
            <a:pPr algn="ctr">
              <a:lnSpc>
                <a:spcPts val="4158"/>
              </a:lnSpc>
              <a:spcBef>
                <a:spcPct val="0"/>
              </a:spcBef>
            </a:pPr>
            <a:r>
              <a:rPr lang="en-US" b="true" sz="2970">
                <a:solidFill>
                  <a:srgbClr val="FFFFFF"/>
                </a:solidFill>
                <a:latin typeface="Lato Bold"/>
                <a:ea typeface="Lato Bold"/>
                <a:cs typeface="Lato Bold"/>
                <a:sym typeface="Lato Bold"/>
              </a:rPr>
              <a:t>FedRAMP (Federal Risk and Authorization Management Program): ABD federal kurumlarına hizmet veren bulut sistemlerinin güvenlik gereksinimlerini karşılar.</a:t>
            </a:r>
          </a:p>
        </p:txBody>
      </p:sp>
      <p:sp>
        <p:nvSpPr>
          <p:cNvPr name="TextBox 15" id="15"/>
          <p:cNvSpPr txBox="true"/>
          <p:nvPr/>
        </p:nvSpPr>
        <p:spPr>
          <a:xfrm rot="0">
            <a:off x="8913391" y="9728029"/>
            <a:ext cx="461218"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923925" y="4466615"/>
            <a:ext cx="3293073" cy="2284569"/>
          </a:xfrm>
          <a:custGeom>
            <a:avLst/>
            <a:gdLst/>
            <a:ahLst/>
            <a:cxnLst/>
            <a:rect r="r" b="b" t="t" l="l"/>
            <a:pathLst>
              <a:path h="2284569" w="3293073">
                <a:moveTo>
                  <a:pt x="0" y="0"/>
                </a:moveTo>
                <a:lnTo>
                  <a:pt x="3293073" y="0"/>
                </a:lnTo>
                <a:lnTo>
                  <a:pt x="3293073" y="2284569"/>
                </a:lnTo>
                <a:lnTo>
                  <a:pt x="0" y="2284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047132" y="4558046"/>
            <a:ext cx="4077818" cy="2283578"/>
          </a:xfrm>
          <a:custGeom>
            <a:avLst/>
            <a:gdLst/>
            <a:ahLst/>
            <a:cxnLst/>
            <a:rect r="r" b="b" t="t" l="l"/>
            <a:pathLst>
              <a:path h="2283578" w="4077818">
                <a:moveTo>
                  <a:pt x="0" y="0"/>
                </a:moveTo>
                <a:lnTo>
                  <a:pt x="4077818" y="0"/>
                </a:lnTo>
                <a:lnTo>
                  <a:pt x="4077818" y="2283578"/>
                </a:lnTo>
                <a:lnTo>
                  <a:pt x="0" y="2283578"/>
                </a:lnTo>
                <a:lnTo>
                  <a:pt x="0" y="0"/>
                </a:lnTo>
                <a:close/>
              </a:path>
            </a:pathLst>
          </a:custGeom>
          <a:blipFill>
            <a:blip r:embed="rId8"/>
            <a:stretch>
              <a:fillRect l="0" t="0" r="0" b="0"/>
            </a:stretch>
          </a:blipFill>
        </p:spPr>
      </p:sp>
      <p:sp>
        <p:nvSpPr>
          <p:cNvPr name="Freeform 12" id="12"/>
          <p:cNvSpPr/>
          <p:nvPr/>
        </p:nvSpPr>
        <p:spPr>
          <a:xfrm flipH="false" flipV="false" rot="0">
            <a:off x="14140066" y="3957630"/>
            <a:ext cx="3690734" cy="3240578"/>
          </a:xfrm>
          <a:custGeom>
            <a:avLst/>
            <a:gdLst/>
            <a:ahLst/>
            <a:cxnLst/>
            <a:rect r="r" b="b" t="t" l="l"/>
            <a:pathLst>
              <a:path h="3240578" w="3690734">
                <a:moveTo>
                  <a:pt x="0" y="0"/>
                </a:moveTo>
                <a:lnTo>
                  <a:pt x="3690734" y="0"/>
                </a:lnTo>
                <a:lnTo>
                  <a:pt x="3690734" y="3240578"/>
                </a:lnTo>
                <a:lnTo>
                  <a:pt x="0" y="3240578"/>
                </a:lnTo>
                <a:lnTo>
                  <a:pt x="0" y="0"/>
                </a:lnTo>
                <a:close/>
              </a:path>
            </a:pathLst>
          </a:custGeom>
          <a:blipFill>
            <a:blip r:embed="rId9"/>
            <a:stretch>
              <a:fillRect l="0" t="-3600" r="0" b="-3600"/>
            </a:stretch>
          </a:blipFill>
        </p:spPr>
      </p:sp>
      <p:sp>
        <p:nvSpPr>
          <p:cNvPr name="Freeform 13" id="13"/>
          <p:cNvSpPr/>
          <p:nvPr/>
        </p:nvSpPr>
        <p:spPr>
          <a:xfrm flipH="false" flipV="false" rot="0">
            <a:off x="10155269" y="4558046"/>
            <a:ext cx="3399034" cy="2283578"/>
          </a:xfrm>
          <a:custGeom>
            <a:avLst/>
            <a:gdLst/>
            <a:ahLst/>
            <a:cxnLst/>
            <a:rect r="r" b="b" t="t" l="l"/>
            <a:pathLst>
              <a:path h="2283578" w="3399034">
                <a:moveTo>
                  <a:pt x="0" y="0"/>
                </a:moveTo>
                <a:lnTo>
                  <a:pt x="3399035" y="0"/>
                </a:lnTo>
                <a:lnTo>
                  <a:pt x="3399035" y="2283578"/>
                </a:lnTo>
                <a:lnTo>
                  <a:pt x="0" y="2283578"/>
                </a:lnTo>
                <a:lnTo>
                  <a:pt x="0" y="0"/>
                </a:lnTo>
                <a:close/>
              </a:path>
            </a:pathLst>
          </a:custGeom>
          <a:blipFill>
            <a:blip r:embed="rId10"/>
            <a:stretch>
              <a:fillRect l="-40082" t="-37778" r="-65768" b="-34251"/>
            </a:stretch>
          </a:blipFill>
        </p:spPr>
      </p:sp>
      <p:sp>
        <p:nvSpPr>
          <p:cNvPr name="TextBox 14" id="14"/>
          <p:cNvSpPr txBox="true"/>
          <p:nvPr/>
        </p:nvSpPr>
        <p:spPr>
          <a:xfrm rot="0">
            <a:off x="6050612" y="1177710"/>
            <a:ext cx="6186777"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ön gereksinimler</a:t>
            </a:r>
          </a:p>
        </p:txBody>
      </p:sp>
      <p:sp>
        <p:nvSpPr>
          <p:cNvPr name="TextBox 15" id="15"/>
          <p:cNvSpPr txBox="true"/>
          <p:nvPr/>
        </p:nvSpPr>
        <p:spPr>
          <a:xfrm rot="0">
            <a:off x="148400" y="7620732"/>
            <a:ext cx="4844124" cy="474417"/>
          </a:xfrm>
          <a:prstGeom prst="rect">
            <a:avLst/>
          </a:prstGeom>
        </p:spPr>
        <p:txBody>
          <a:bodyPr anchor="t" rtlCol="false" tIns="0" lIns="0" bIns="0" rIns="0">
            <a:spAutoFit/>
          </a:bodyPr>
          <a:lstStyle/>
          <a:p>
            <a:pPr algn="ctr">
              <a:lnSpc>
                <a:spcPts val="3809"/>
              </a:lnSpc>
              <a:spcBef>
                <a:spcPct val="0"/>
              </a:spcBef>
            </a:pPr>
            <a:r>
              <a:rPr lang="en-US" b="true" sz="2720">
                <a:solidFill>
                  <a:srgbClr val="FFFFFF"/>
                </a:solidFill>
                <a:latin typeface="Lato Bold"/>
                <a:ea typeface="Lato Bold"/>
                <a:cs typeface="Lato Bold"/>
                <a:sym typeface="Lato Bold"/>
              </a:rPr>
              <a:t>Bilgisayar</a:t>
            </a:r>
          </a:p>
        </p:txBody>
      </p:sp>
      <p:sp>
        <p:nvSpPr>
          <p:cNvPr name="TextBox 16" id="16"/>
          <p:cNvSpPr txBox="true"/>
          <p:nvPr/>
        </p:nvSpPr>
        <p:spPr>
          <a:xfrm rot="0">
            <a:off x="3513277" y="7620732"/>
            <a:ext cx="7145528" cy="474417"/>
          </a:xfrm>
          <a:prstGeom prst="rect">
            <a:avLst/>
          </a:prstGeom>
        </p:spPr>
        <p:txBody>
          <a:bodyPr anchor="t" rtlCol="false" tIns="0" lIns="0" bIns="0" rIns="0">
            <a:spAutoFit/>
          </a:bodyPr>
          <a:lstStyle/>
          <a:p>
            <a:pPr algn="ctr">
              <a:lnSpc>
                <a:spcPts val="3809"/>
              </a:lnSpc>
              <a:spcBef>
                <a:spcPct val="0"/>
              </a:spcBef>
            </a:pPr>
            <a:r>
              <a:rPr lang="en-US" b="true" sz="2720">
                <a:solidFill>
                  <a:srgbClr val="FFFFFF"/>
                </a:solidFill>
                <a:latin typeface="Lato Bold"/>
                <a:ea typeface="Lato Bold"/>
                <a:cs typeface="Lato Bold"/>
                <a:sym typeface="Lato Bold"/>
              </a:rPr>
              <a:t>Tarayıcı</a:t>
            </a:r>
          </a:p>
        </p:txBody>
      </p:sp>
      <p:sp>
        <p:nvSpPr>
          <p:cNvPr name="TextBox 17" id="17"/>
          <p:cNvSpPr txBox="true"/>
          <p:nvPr/>
        </p:nvSpPr>
        <p:spPr>
          <a:xfrm rot="0">
            <a:off x="12237388" y="7620732"/>
            <a:ext cx="7145528" cy="474417"/>
          </a:xfrm>
          <a:prstGeom prst="rect">
            <a:avLst/>
          </a:prstGeom>
        </p:spPr>
        <p:txBody>
          <a:bodyPr anchor="t" rtlCol="false" tIns="0" lIns="0" bIns="0" rIns="0">
            <a:spAutoFit/>
          </a:bodyPr>
          <a:lstStyle/>
          <a:p>
            <a:pPr algn="ctr">
              <a:lnSpc>
                <a:spcPts val="3809"/>
              </a:lnSpc>
              <a:spcBef>
                <a:spcPct val="0"/>
              </a:spcBef>
            </a:pPr>
            <a:r>
              <a:rPr lang="en-US" b="true" sz="2720">
                <a:solidFill>
                  <a:srgbClr val="FFFFFF"/>
                </a:solidFill>
                <a:latin typeface="Lato Bold"/>
                <a:ea typeface="Lato Bold"/>
                <a:cs typeface="Lato Bold"/>
                <a:sym typeface="Lato Bold"/>
              </a:rPr>
              <a:t>Kredi Kartı</a:t>
            </a:r>
          </a:p>
        </p:txBody>
      </p:sp>
      <p:sp>
        <p:nvSpPr>
          <p:cNvPr name="TextBox 18" id="18"/>
          <p:cNvSpPr txBox="true"/>
          <p:nvPr/>
        </p:nvSpPr>
        <p:spPr>
          <a:xfrm rot="0">
            <a:off x="8282022" y="7620732"/>
            <a:ext cx="7145528" cy="474417"/>
          </a:xfrm>
          <a:prstGeom prst="rect">
            <a:avLst/>
          </a:prstGeom>
        </p:spPr>
        <p:txBody>
          <a:bodyPr anchor="t" rtlCol="false" tIns="0" lIns="0" bIns="0" rIns="0">
            <a:spAutoFit/>
          </a:bodyPr>
          <a:lstStyle/>
          <a:p>
            <a:pPr algn="ctr">
              <a:lnSpc>
                <a:spcPts val="3809"/>
              </a:lnSpc>
              <a:spcBef>
                <a:spcPct val="0"/>
              </a:spcBef>
            </a:pPr>
            <a:r>
              <a:rPr lang="en-US" b="true" sz="2720">
                <a:solidFill>
                  <a:srgbClr val="FFFFFF"/>
                </a:solidFill>
                <a:latin typeface="Lato Bold"/>
                <a:ea typeface="Lato Bold"/>
                <a:cs typeface="Lato Bold"/>
                <a:sym typeface="Lato Bold"/>
              </a:rPr>
              <a:t>Microsoft Hesabı</a:t>
            </a:r>
          </a:p>
        </p:txBody>
      </p:sp>
      <p:sp>
        <p:nvSpPr>
          <p:cNvPr name="TextBox 19" id="19"/>
          <p:cNvSpPr txBox="true"/>
          <p:nvPr/>
        </p:nvSpPr>
        <p:spPr>
          <a:xfrm rot="0">
            <a:off x="8913986" y="9728029"/>
            <a:ext cx="460028"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TextBox 10" id="10"/>
          <p:cNvSpPr txBox="true"/>
          <p:nvPr/>
        </p:nvSpPr>
        <p:spPr>
          <a:xfrm rot="0">
            <a:off x="3991129" y="1285875"/>
            <a:ext cx="11137014"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dünyadaki bulut sistemleri</a:t>
            </a:r>
          </a:p>
        </p:txBody>
      </p:sp>
      <p:sp>
        <p:nvSpPr>
          <p:cNvPr name="Freeform 11" id="11"/>
          <p:cNvSpPr/>
          <p:nvPr/>
        </p:nvSpPr>
        <p:spPr>
          <a:xfrm flipH="false" flipV="false" rot="0">
            <a:off x="1028700" y="3431410"/>
            <a:ext cx="7342471" cy="3860718"/>
          </a:xfrm>
          <a:custGeom>
            <a:avLst/>
            <a:gdLst/>
            <a:ahLst/>
            <a:cxnLst/>
            <a:rect r="r" b="b" t="t" l="l"/>
            <a:pathLst>
              <a:path h="3860718" w="7342471">
                <a:moveTo>
                  <a:pt x="0" y="0"/>
                </a:moveTo>
                <a:lnTo>
                  <a:pt x="7342471" y="0"/>
                </a:lnTo>
                <a:lnTo>
                  <a:pt x="7342471" y="3860719"/>
                </a:lnTo>
                <a:lnTo>
                  <a:pt x="0" y="3860719"/>
                </a:lnTo>
                <a:lnTo>
                  <a:pt x="0" y="0"/>
                </a:lnTo>
                <a:close/>
              </a:path>
            </a:pathLst>
          </a:custGeom>
          <a:blipFill>
            <a:blip r:embed="rId6"/>
            <a:stretch>
              <a:fillRect l="0" t="0" r="0" b="0"/>
            </a:stretch>
          </a:blipFill>
        </p:spPr>
      </p:sp>
      <p:sp>
        <p:nvSpPr>
          <p:cNvPr name="TextBox 12" id="12"/>
          <p:cNvSpPr txBox="true"/>
          <p:nvPr/>
        </p:nvSpPr>
        <p:spPr>
          <a:xfrm rot="0">
            <a:off x="9144000" y="3856563"/>
            <a:ext cx="8420235" cy="3210642"/>
          </a:xfrm>
          <a:prstGeom prst="rect">
            <a:avLst/>
          </a:prstGeom>
        </p:spPr>
        <p:txBody>
          <a:bodyPr anchor="t" rtlCol="false" tIns="0" lIns="0" bIns="0" rIns="0">
            <a:spAutoFit/>
          </a:bodyPr>
          <a:lstStyle/>
          <a:p>
            <a:pPr algn="ctr">
              <a:lnSpc>
                <a:spcPts val="4226"/>
              </a:lnSpc>
              <a:spcBef>
                <a:spcPct val="0"/>
              </a:spcBef>
            </a:pPr>
            <a:r>
              <a:rPr lang="en-US" b="true" sz="3018">
                <a:solidFill>
                  <a:srgbClr val="FFFFFF"/>
                </a:solidFill>
                <a:latin typeface="Lato Bold"/>
                <a:ea typeface="Lato Bold"/>
                <a:cs typeface="Lato Bold"/>
                <a:sym typeface="Lato Bold"/>
              </a:rPr>
              <a:t>Microsoft Azure: Microsoft'un bulut platformu Azure, hem hibrit bulut hem de tam bulut çözümleri sunar. Azure, özellikle işletmeler ve kurumsal kullanıcılar arasında popülerdir ve Microsoft ürünleriyle sıkı bir entegrasyona sahiptir.</a:t>
            </a:r>
          </a:p>
        </p:txBody>
      </p:sp>
      <p:sp>
        <p:nvSpPr>
          <p:cNvPr name="TextBox 13" id="13"/>
          <p:cNvSpPr txBox="true"/>
          <p:nvPr/>
        </p:nvSpPr>
        <p:spPr>
          <a:xfrm rot="0">
            <a:off x="9019431" y="9728029"/>
            <a:ext cx="249138"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095950" y="2302603"/>
            <a:ext cx="14096100" cy="6066253"/>
          </a:xfrm>
          <a:custGeom>
            <a:avLst/>
            <a:gdLst/>
            <a:ahLst/>
            <a:cxnLst/>
            <a:rect r="r" b="b" t="t" l="l"/>
            <a:pathLst>
              <a:path h="6066253" w="14096100">
                <a:moveTo>
                  <a:pt x="0" y="0"/>
                </a:moveTo>
                <a:lnTo>
                  <a:pt x="14096100" y="0"/>
                </a:lnTo>
                <a:lnTo>
                  <a:pt x="14096100" y="6066252"/>
                </a:lnTo>
                <a:lnTo>
                  <a:pt x="0" y="6066252"/>
                </a:lnTo>
                <a:lnTo>
                  <a:pt x="0" y="0"/>
                </a:lnTo>
                <a:close/>
              </a:path>
            </a:pathLst>
          </a:custGeom>
          <a:blipFill>
            <a:blip r:embed="rId6"/>
            <a:stretch>
              <a:fillRect l="0" t="0" r="0" b="0"/>
            </a:stretch>
          </a:blipFill>
        </p:spPr>
      </p:sp>
      <p:sp>
        <p:nvSpPr>
          <p:cNvPr name="TextBox 11" id="11"/>
          <p:cNvSpPr txBox="true"/>
          <p:nvPr/>
        </p:nvSpPr>
        <p:spPr>
          <a:xfrm rot="0">
            <a:off x="6050612" y="1111035"/>
            <a:ext cx="7169668"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free hesap açılması</a:t>
            </a:r>
          </a:p>
        </p:txBody>
      </p:sp>
      <p:sp>
        <p:nvSpPr>
          <p:cNvPr name="TextBox 12" id="12"/>
          <p:cNvSpPr txBox="true"/>
          <p:nvPr/>
        </p:nvSpPr>
        <p:spPr>
          <a:xfrm rot="0">
            <a:off x="723765" y="8768905"/>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39D5FF"/>
                </a:solidFill>
                <a:latin typeface="Lato Bold"/>
                <a:ea typeface="Lato Bold"/>
                <a:cs typeface="Lato Bold"/>
                <a:sym typeface="Lato Bold"/>
              </a:rPr>
              <a:t>https:</a:t>
            </a:r>
            <a:r>
              <a:rPr lang="en-US" b="true" sz="3198">
                <a:solidFill>
                  <a:srgbClr val="39D5FF"/>
                </a:solidFill>
                <a:latin typeface="Lato Bold"/>
                <a:ea typeface="Lato Bold"/>
                <a:cs typeface="Lato Bold"/>
                <a:sym typeface="Lato Bold"/>
              </a:rPr>
              <a:t>//azure.microsoft.com/free/</a:t>
            </a:r>
          </a:p>
        </p:txBody>
      </p:sp>
      <p:sp>
        <p:nvSpPr>
          <p:cNvPr name="TextBox 13" id="13"/>
          <p:cNvSpPr txBox="true"/>
          <p:nvPr/>
        </p:nvSpPr>
        <p:spPr>
          <a:xfrm rot="0">
            <a:off x="8892257" y="9728029"/>
            <a:ext cx="50348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538514" y="3922204"/>
            <a:ext cx="3883448" cy="2442593"/>
          </a:xfrm>
          <a:custGeom>
            <a:avLst/>
            <a:gdLst/>
            <a:ahLst/>
            <a:cxnLst/>
            <a:rect r="r" b="b" t="t" l="l"/>
            <a:pathLst>
              <a:path h="2442593" w="3883448">
                <a:moveTo>
                  <a:pt x="0" y="0"/>
                </a:moveTo>
                <a:lnTo>
                  <a:pt x="3883448" y="0"/>
                </a:lnTo>
                <a:lnTo>
                  <a:pt x="3883448" y="2442592"/>
                </a:lnTo>
                <a:lnTo>
                  <a:pt x="0" y="2442592"/>
                </a:lnTo>
                <a:lnTo>
                  <a:pt x="0" y="0"/>
                </a:lnTo>
                <a:close/>
              </a:path>
            </a:pathLst>
          </a:custGeom>
          <a:blipFill>
            <a:blip r:embed="rId6"/>
            <a:stretch>
              <a:fillRect l="0" t="0" r="0" b="0"/>
            </a:stretch>
          </a:blipFill>
        </p:spPr>
      </p:sp>
      <p:sp>
        <p:nvSpPr>
          <p:cNvPr name="Freeform 11" id="11"/>
          <p:cNvSpPr/>
          <p:nvPr/>
        </p:nvSpPr>
        <p:spPr>
          <a:xfrm flipH="false" flipV="false" rot="0">
            <a:off x="5169106" y="8160554"/>
            <a:ext cx="884535" cy="456641"/>
          </a:xfrm>
          <a:custGeom>
            <a:avLst/>
            <a:gdLst/>
            <a:ahLst/>
            <a:cxnLst/>
            <a:rect r="r" b="b" t="t" l="l"/>
            <a:pathLst>
              <a:path h="456641" w="884535">
                <a:moveTo>
                  <a:pt x="0" y="0"/>
                </a:moveTo>
                <a:lnTo>
                  <a:pt x="884534" y="0"/>
                </a:lnTo>
                <a:lnTo>
                  <a:pt x="884534" y="456641"/>
                </a:lnTo>
                <a:lnTo>
                  <a:pt x="0" y="456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384203" y="1386500"/>
            <a:ext cx="10621775"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gıthub dökümanlara erişme</a:t>
            </a:r>
          </a:p>
        </p:txBody>
      </p:sp>
      <p:grpSp>
        <p:nvGrpSpPr>
          <p:cNvPr name="Group 13" id="13"/>
          <p:cNvGrpSpPr/>
          <p:nvPr/>
        </p:nvGrpSpPr>
        <p:grpSpPr>
          <a:xfrm rot="0">
            <a:off x="6243484" y="2601024"/>
            <a:ext cx="10075146" cy="1198452"/>
            <a:chOff x="0" y="0"/>
            <a:chExt cx="13433527" cy="1597935"/>
          </a:xfrm>
        </p:grpSpPr>
        <p:sp>
          <p:nvSpPr>
            <p:cNvPr name="TextBox 14" id="14"/>
            <p:cNvSpPr txBox="true"/>
            <p:nvPr/>
          </p:nvSpPr>
          <p:spPr>
            <a:xfrm rot="0">
              <a:off x="0" y="892175"/>
              <a:ext cx="13433527" cy="705761"/>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https://github.com/Serdar-egitim/serdar-egitim.git</a:t>
              </a:r>
            </a:p>
          </p:txBody>
        </p:sp>
        <p:sp>
          <p:nvSpPr>
            <p:cNvPr name="TextBox 15" id="15"/>
            <p:cNvSpPr txBox="true"/>
            <p:nvPr/>
          </p:nvSpPr>
          <p:spPr>
            <a:xfrm rot="0">
              <a:off x="794879" y="-85725"/>
              <a:ext cx="12154230" cy="955675"/>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GİT HUB public Klasörümü Kopyala</a:t>
              </a:r>
            </a:p>
          </p:txBody>
        </p:sp>
      </p:grpSp>
      <p:sp>
        <p:nvSpPr>
          <p:cNvPr name="TextBox 16" id="16"/>
          <p:cNvSpPr txBox="true"/>
          <p:nvPr/>
        </p:nvSpPr>
        <p:spPr>
          <a:xfrm rot="0">
            <a:off x="6604220" y="4775411"/>
            <a:ext cx="10075146" cy="545989"/>
          </a:xfrm>
          <a:prstGeom prst="rect">
            <a:avLst/>
          </a:prstGeom>
        </p:spPr>
        <p:txBody>
          <a:bodyPr anchor="t" rtlCol="false" tIns="0" lIns="0" bIns="0" rIns="0">
            <a:spAutoFit/>
          </a:bodyPr>
          <a:lstStyle/>
          <a:p>
            <a:pPr algn="ctr">
              <a:lnSpc>
                <a:spcPts val="4477"/>
              </a:lnSpc>
              <a:spcBef>
                <a:spcPct val="0"/>
              </a:spcBef>
            </a:pPr>
            <a:r>
              <a:rPr lang="en-US" b="true" sz="3198" u="sng">
                <a:solidFill>
                  <a:srgbClr val="FFFFFF"/>
                </a:solidFill>
                <a:latin typeface="Lato Bold"/>
                <a:ea typeface="Lato Bold"/>
                <a:cs typeface="Lato Bold"/>
                <a:sym typeface="Lato Bold"/>
                <a:hlinkClick r:id="rId9" tooltip="https://git-scm.com"/>
              </a:rPr>
              <a:t>https://git-scm.com/ </a:t>
            </a:r>
          </a:p>
        </p:txBody>
      </p:sp>
      <p:sp>
        <p:nvSpPr>
          <p:cNvPr name="TextBox 17" id="17"/>
          <p:cNvSpPr txBox="true"/>
          <p:nvPr/>
        </p:nvSpPr>
        <p:spPr>
          <a:xfrm rot="0">
            <a:off x="6967534" y="4056651"/>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Download Et ve Kur</a:t>
            </a:r>
          </a:p>
        </p:txBody>
      </p:sp>
      <p:sp>
        <p:nvSpPr>
          <p:cNvPr name="TextBox 18" id="18"/>
          <p:cNvSpPr txBox="true"/>
          <p:nvPr/>
        </p:nvSpPr>
        <p:spPr>
          <a:xfrm rot="0">
            <a:off x="6967534" y="5788126"/>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Powershell Aç</a:t>
            </a:r>
          </a:p>
        </p:txBody>
      </p:sp>
      <p:sp>
        <p:nvSpPr>
          <p:cNvPr name="TextBox 19" id="19"/>
          <p:cNvSpPr txBox="true"/>
          <p:nvPr/>
        </p:nvSpPr>
        <p:spPr>
          <a:xfrm rot="0">
            <a:off x="6487797" y="6459638"/>
            <a:ext cx="10075146" cy="545989"/>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c dizinine geç</a:t>
            </a:r>
          </a:p>
        </p:txBody>
      </p:sp>
      <p:sp>
        <p:nvSpPr>
          <p:cNvPr name="TextBox 20" id="20"/>
          <p:cNvSpPr txBox="true"/>
          <p:nvPr/>
        </p:nvSpPr>
        <p:spPr>
          <a:xfrm rot="0">
            <a:off x="7202957" y="7294918"/>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Powershell </a:t>
            </a:r>
          </a:p>
        </p:txBody>
      </p:sp>
      <p:sp>
        <p:nvSpPr>
          <p:cNvPr name="TextBox 21" id="21"/>
          <p:cNvSpPr txBox="true"/>
          <p:nvPr/>
        </p:nvSpPr>
        <p:spPr>
          <a:xfrm rot="0">
            <a:off x="6053640" y="8038358"/>
            <a:ext cx="11745116" cy="545989"/>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git clone https://github.com/Serdar-egitim/serdar-egitim.git</a:t>
            </a:r>
          </a:p>
        </p:txBody>
      </p:sp>
      <p:sp>
        <p:nvSpPr>
          <p:cNvPr name="TextBox 22" id="22"/>
          <p:cNvSpPr txBox="true"/>
          <p:nvPr/>
        </p:nvSpPr>
        <p:spPr>
          <a:xfrm rot="0">
            <a:off x="5888235" y="8893420"/>
            <a:ext cx="11745116" cy="545989"/>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git pull https:</a:t>
            </a:r>
            <a:r>
              <a:rPr lang="en-US" b="true" sz="3198" u="sng">
                <a:solidFill>
                  <a:srgbClr val="FFFFFF"/>
                </a:solidFill>
                <a:latin typeface="Lato Bold"/>
                <a:ea typeface="Lato Bold"/>
                <a:cs typeface="Lato Bold"/>
                <a:sym typeface="Lato Bold"/>
                <a:hlinkClick r:id="rId10" tooltip="https://github.com/Serdar-egitim/serdar-egitim.git"/>
              </a:rPr>
              <a:t>//github.com/Serdar-egitim/serdar-egitim.git</a:t>
            </a:r>
          </a:p>
        </p:txBody>
      </p:sp>
      <p:sp>
        <p:nvSpPr>
          <p:cNvPr name="TextBox 23" id="23"/>
          <p:cNvSpPr txBox="true"/>
          <p:nvPr/>
        </p:nvSpPr>
        <p:spPr>
          <a:xfrm rot="0">
            <a:off x="-1342736" y="8071205"/>
            <a:ext cx="10075146" cy="545989"/>
          </a:xfrm>
          <a:prstGeom prst="rect">
            <a:avLst/>
          </a:prstGeom>
        </p:spPr>
        <p:txBody>
          <a:bodyPr anchor="t" rtlCol="false" tIns="0" lIns="0" bIns="0" rIns="0">
            <a:spAutoFit/>
          </a:bodyPr>
          <a:lstStyle/>
          <a:p>
            <a:pPr algn="ctr">
              <a:lnSpc>
                <a:spcPts val="4477"/>
              </a:lnSpc>
              <a:spcBef>
                <a:spcPct val="0"/>
              </a:spcBef>
            </a:pPr>
            <a:r>
              <a:rPr lang="en-US" sz="3198">
                <a:solidFill>
                  <a:srgbClr val="FFFFFF"/>
                </a:solidFill>
                <a:latin typeface="Lato"/>
                <a:ea typeface="Lato"/>
                <a:cs typeface="Lato"/>
                <a:sym typeface="Lato"/>
              </a:rPr>
              <a:t>c dizini içinde</a:t>
            </a:r>
          </a:p>
        </p:txBody>
      </p:sp>
      <p:sp>
        <p:nvSpPr>
          <p:cNvPr name="TextBox 24" id="24"/>
          <p:cNvSpPr txBox="true"/>
          <p:nvPr/>
        </p:nvSpPr>
        <p:spPr>
          <a:xfrm rot="0">
            <a:off x="-1342736" y="8893420"/>
            <a:ext cx="10075146" cy="545989"/>
          </a:xfrm>
          <a:prstGeom prst="rect">
            <a:avLst/>
          </a:prstGeom>
        </p:spPr>
        <p:txBody>
          <a:bodyPr anchor="t" rtlCol="false" tIns="0" lIns="0" bIns="0" rIns="0">
            <a:spAutoFit/>
          </a:bodyPr>
          <a:lstStyle/>
          <a:p>
            <a:pPr algn="ctr">
              <a:lnSpc>
                <a:spcPts val="4477"/>
              </a:lnSpc>
              <a:spcBef>
                <a:spcPct val="0"/>
              </a:spcBef>
            </a:pPr>
            <a:r>
              <a:rPr lang="en-US" sz="3198">
                <a:solidFill>
                  <a:srgbClr val="FFFFFF"/>
                </a:solidFill>
                <a:latin typeface="Lato"/>
                <a:ea typeface="Lato"/>
                <a:cs typeface="Lato"/>
                <a:sym typeface="Lato"/>
              </a:rPr>
              <a:t>c dizini içinde</a:t>
            </a:r>
          </a:p>
        </p:txBody>
      </p:sp>
      <p:sp>
        <p:nvSpPr>
          <p:cNvPr name="Freeform 25" id="25"/>
          <p:cNvSpPr/>
          <p:nvPr/>
        </p:nvSpPr>
        <p:spPr>
          <a:xfrm flipH="false" flipV="false" rot="0">
            <a:off x="5169106" y="9029979"/>
            <a:ext cx="884535" cy="456641"/>
          </a:xfrm>
          <a:custGeom>
            <a:avLst/>
            <a:gdLst/>
            <a:ahLst/>
            <a:cxnLst/>
            <a:rect r="r" b="b" t="t" l="l"/>
            <a:pathLst>
              <a:path h="456641" w="884535">
                <a:moveTo>
                  <a:pt x="0" y="0"/>
                </a:moveTo>
                <a:lnTo>
                  <a:pt x="884534" y="0"/>
                </a:lnTo>
                <a:lnTo>
                  <a:pt x="884534" y="456642"/>
                </a:lnTo>
                <a:lnTo>
                  <a:pt x="0" y="456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8911307" y="9728029"/>
            <a:ext cx="46538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428883" y="3923864"/>
            <a:ext cx="6057767" cy="3106053"/>
          </a:xfrm>
          <a:custGeom>
            <a:avLst/>
            <a:gdLst/>
            <a:ahLst/>
            <a:cxnLst/>
            <a:rect r="r" b="b" t="t" l="l"/>
            <a:pathLst>
              <a:path h="3106053" w="6057767">
                <a:moveTo>
                  <a:pt x="0" y="0"/>
                </a:moveTo>
                <a:lnTo>
                  <a:pt x="6057767" y="0"/>
                </a:lnTo>
                <a:lnTo>
                  <a:pt x="6057767" y="3106053"/>
                </a:lnTo>
                <a:lnTo>
                  <a:pt x="0" y="3106053"/>
                </a:lnTo>
                <a:lnTo>
                  <a:pt x="0" y="0"/>
                </a:lnTo>
                <a:close/>
              </a:path>
            </a:pathLst>
          </a:custGeom>
          <a:blipFill>
            <a:blip r:embed="rId6"/>
            <a:stretch>
              <a:fillRect l="0" t="0" r="0" b="0"/>
            </a:stretch>
          </a:blipFill>
        </p:spPr>
      </p:sp>
      <p:sp>
        <p:nvSpPr>
          <p:cNvPr name="TextBox 11" id="11"/>
          <p:cNvSpPr txBox="true"/>
          <p:nvPr/>
        </p:nvSpPr>
        <p:spPr>
          <a:xfrm rot="0">
            <a:off x="4091909" y="1467338"/>
            <a:ext cx="10104182"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visual studıo code kurulumu</a:t>
            </a:r>
          </a:p>
        </p:txBody>
      </p:sp>
      <p:sp>
        <p:nvSpPr>
          <p:cNvPr name="TextBox 12" id="12"/>
          <p:cNvSpPr txBox="true"/>
          <p:nvPr/>
        </p:nvSpPr>
        <p:spPr>
          <a:xfrm rot="0">
            <a:off x="7083956" y="8038358"/>
            <a:ext cx="10075146" cy="545989"/>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Azure Account ile logon oluyoruz</a:t>
            </a:r>
          </a:p>
        </p:txBody>
      </p:sp>
      <p:sp>
        <p:nvSpPr>
          <p:cNvPr name="TextBox 13" id="13"/>
          <p:cNvSpPr txBox="true"/>
          <p:nvPr/>
        </p:nvSpPr>
        <p:spPr>
          <a:xfrm rot="0">
            <a:off x="7296498" y="7229942"/>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Logon Ol</a:t>
            </a:r>
          </a:p>
        </p:txBody>
      </p:sp>
      <p:sp>
        <p:nvSpPr>
          <p:cNvPr name="TextBox 14" id="14"/>
          <p:cNvSpPr txBox="true"/>
          <p:nvPr/>
        </p:nvSpPr>
        <p:spPr>
          <a:xfrm rot="0">
            <a:off x="6967534" y="3617532"/>
            <a:ext cx="10075146" cy="545989"/>
          </a:xfrm>
          <a:prstGeom prst="rect">
            <a:avLst/>
          </a:prstGeom>
        </p:spPr>
        <p:txBody>
          <a:bodyPr anchor="t" rtlCol="false" tIns="0" lIns="0" bIns="0" rIns="0">
            <a:spAutoFit/>
          </a:bodyPr>
          <a:lstStyle/>
          <a:p>
            <a:pPr algn="ctr">
              <a:lnSpc>
                <a:spcPts val="4477"/>
              </a:lnSpc>
              <a:spcBef>
                <a:spcPct val="0"/>
              </a:spcBef>
            </a:pPr>
            <a:r>
              <a:rPr lang="en-US" b="true" sz="3198" u="sng">
                <a:solidFill>
                  <a:srgbClr val="FFFFFF"/>
                </a:solidFill>
                <a:latin typeface="Lato Bold"/>
                <a:ea typeface="Lato Bold"/>
                <a:cs typeface="Lato Bold"/>
                <a:sym typeface="Lato Bold"/>
                <a:hlinkClick r:id="rId7" tooltip="https://code.visualstudio.com"/>
              </a:rPr>
              <a:t>https://code.visualstudio.com</a:t>
            </a:r>
            <a:r>
              <a:rPr lang="en-US" sz="3198">
                <a:solidFill>
                  <a:srgbClr val="FFFFFF"/>
                </a:solidFill>
                <a:latin typeface="Lato"/>
                <a:ea typeface="Lato"/>
                <a:cs typeface="Lato"/>
                <a:sym typeface="Lato"/>
              </a:rPr>
              <a:t>/</a:t>
            </a:r>
          </a:p>
        </p:txBody>
      </p:sp>
      <p:sp>
        <p:nvSpPr>
          <p:cNvPr name="TextBox 15" id="15"/>
          <p:cNvSpPr txBox="true"/>
          <p:nvPr/>
        </p:nvSpPr>
        <p:spPr>
          <a:xfrm rot="0">
            <a:off x="7447270" y="2898395"/>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Download Et ve Kur</a:t>
            </a:r>
          </a:p>
        </p:txBody>
      </p:sp>
      <p:sp>
        <p:nvSpPr>
          <p:cNvPr name="TextBox 16" id="16"/>
          <p:cNvSpPr txBox="true"/>
          <p:nvPr/>
        </p:nvSpPr>
        <p:spPr>
          <a:xfrm rot="0">
            <a:off x="7296498" y="4940877"/>
            <a:ext cx="9115672" cy="738187"/>
          </a:xfrm>
          <a:prstGeom prst="rect">
            <a:avLst/>
          </a:prstGeom>
        </p:spPr>
        <p:txBody>
          <a:bodyPr anchor="t" rtlCol="false" tIns="0" lIns="0" bIns="0" rIns="0">
            <a:spAutoFit/>
          </a:bodyPr>
          <a:lstStyle/>
          <a:p>
            <a:pPr algn="ctr">
              <a:lnSpc>
                <a:spcPts val="6095"/>
              </a:lnSpc>
              <a:spcBef>
                <a:spcPct val="0"/>
              </a:spcBef>
            </a:pPr>
            <a:r>
              <a:rPr lang="en-US" b="true" sz="4353">
                <a:solidFill>
                  <a:srgbClr val="F18E42"/>
                </a:solidFill>
                <a:latin typeface="Lato Bold"/>
                <a:ea typeface="Lato Bold"/>
                <a:cs typeface="Lato Bold"/>
                <a:sym typeface="Lato Bold"/>
              </a:rPr>
              <a:t>Extension Kurma</a:t>
            </a:r>
          </a:p>
        </p:txBody>
      </p:sp>
      <p:sp>
        <p:nvSpPr>
          <p:cNvPr name="TextBox 17" id="17"/>
          <p:cNvSpPr txBox="true"/>
          <p:nvPr/>
        </p:nvSpPr>
        <p:spPr>
          <a:xfrm rot="0">
            <a:off x="6967534" y="5660014"/>
            <a:ext cx="10075146" cy="545989"/>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Azure ve 8 temel servisini kur</a:t>
            </a:r>
          </a:p>
        </p:txBody>
      </p:sp>
      <p:sp>
        <p:nvSpPr>
          <p:cNvPr name="TextBox 18" id="18"/>
          <p:cNvSpPr txBox="true"/>
          <p:nvPr/>
        </p:nvSpPr>
        <p:spPr>
          <a:xfrm rot="0">
            <a:off x="8910117" y="9728029"/>
            <a:ext cx="46776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562702" y="2332490"/>
            <a:ext cx="15048296" cy="6784003"/>
          </a:xfrm>
          <a:custGeom>
            <a:avLst/>
            <a:gdLst/>
            <a:ahLst/>
            <a:cxnLst/>
            <a:rect r="r" b="b" t="t" l="l"/>
            <a:pathLst>
              <a:path h="6784003" w="15048296">
                <a:moveTo>
                  <a:pt x="0" y="0"/>
                </a:moveTo>
                <a:lnTo>
                  <a:pt x="15048296" y="0"/>
                </a:lnTo>
                <a:lnTo>
                  <a:pt x="15048296" y="6784003"/>
                </a:lnTo>
                <a:lnTo>
                  <a:pt x="0" y="6784003"/>
                </a:lnTo>
                <a:lnTo>
                  <a:pt x="0" y="0"/>
                </a:lnTo>
                <a:close/>
              </a:path>
            </a:pathLst>
          </a:custGeom>
          <a:blipFill>
            <a:blip r:embed="rId6"/>
            <a:stretch>
              <a:fillRect l="0" t="0" r="0" b="0"/>
            </a:stretch>
          </a:blipFill>
        </p:spPr>
      </p:sp>
      <p:sp>
        <p:nvSpPr>
          <p:cNvPr name="TextBox 11" id="11"/>
          <p:cNvSpPr txBox="true"/>
          <p:nvPr/>
        </p:nvSpPr>
        <p:spPr>
          <a:xfrm rot="0">
            <a:off x="4584550" y="1257300"/>
            <a:ext cx="9118899"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portalını tanıyalım</a:t>
            </a:r>
          </a:p>
        </p:txBody>
      </p:sp>
      <p:sp>
        <p:nvSpPr>
          <p:cNvPr name="TextBox 12" id="12"/>
          <p:cNvSpPr txBox="true"/>
          <p:nvPr/>
        </p:nvSpPr>
        <p:spPr>
          <a:xfrm rot="0">
            <a:off x="8907289" y="9728029"/>
            <a:ext cx="473422"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43</a:t>
            </a:r>
          </a:p>
        </p:txBody>
      </p:sp>
      <p:sp>
        <p:nvSpPr>
          <p:cNvPr name="TextBox 13" id="13"/>
          <p:cNvSpPr txBox="true"/>
          <p:nvPr/>
        </p:nvSpPr>
        <p:spPr>
          <a:xfrm rot="0">
            <a:off x="666615" y="9049818"/>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https:</a:t>
            </a:r>
            <a:r>
              <a:rPr lang="en-US" b="true" sz="3198">
                <a:solidFill>
                  <a:srgbClr val="FFFFFF"/>
                </a:solidFill>
                <a:latin typeface="Lato Bold"/>
                <a:ea typeface="Lato Bold"/>
                <a:cs typeface="Lato Bold"/>
                <a:sym typeface="Lato Bold"/>
              </a:rPr>
              <a:t>//azure.microsoft.com/</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2460249" y="1656783"/>
            <a:ext cx="13367502" cy="7395329"/>
          </a:xfrm>
          <a:custGeom>
            <a:avLst/>
            <a:gdLst/>
            <a:ahLst/>
            <a:cxnLst/>
            <a:rect r="r" b="b" t="t" l="l"/>
            <a:pathLst>
              <a:path h="7395329" w="13367502">
                <a:moveTo>
                  <a:pt x="0" y="0"/>
                </a:moveTo>
                <a:lnTo>
                  <a:pt x="13367502" y="0"/>
                </a:lnTo>
                <a:lnTo>
                  <a:pt x="13367502" y="7395329"/>
                </a:lnTo>
                <a:lnTo>
                  <a:pt x="0" y="7395329"/>
                </a:lnTo>
                <a:lnTo>
                  <a:pt x="0" y="0"/>
                </a:lnTo>
                <a:close/>
              </a:path>
            </a:pathLst>
          </a:custGeom>
          <a:blipFill>
            <a:blip r:embed="rId6"/>
            <a:stretch>
              <a:fillRect l="0" t="0" r="0" b="0"/>
            </a:stretch>
          </a:blipFill>
        </p:spPr>
      </p:sp>
      <p:sp>
        <p:nvSpPr>
          <p:cNvPr name="TextBox 11" id="11"/>
          <p:cNvSpPr txBox="true"/>
          <p:nvPr/>
        </p:nvSpPr>
        <p:spPr>
          <a:xfrm rot="0">
            <a:off x="8425482" y="1257300"/>
            <a:ext cx="1437037"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arm</a:t>
            </a:r>
          </a:p>
        </p:txBody>
      </p:sp>
      <p:sp>
        <p:nvSpPr>
          <p:cNvPr name="TextBox 12" id="12"/>
          <p:cNvSpPr txBox="true"/>
          <p:nvPr/>
        </p:nvSpPr>
        <p:spPr>
          <a:xfrm rot="0">
            <a:off x="8894862" y="9728029"/>
            <a:ext cx="49827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562702" y="2332490"/>
            <a:ext cx="15048296" cy="6784003"/>
          </a:xfrm>
          <a:custGeom>
            <a:avLst/>
            <a:gdLst/>
            <a:ahLst/>
            <a:cxnLst/>
            <a:rect r="r" b="b" t="t" l="l"/>
            <a:pathLst>
              <a:path h="6784003" w="15048296">
                <a:moveTo>
                  <a:pt x="0" y="0"/>
                </a:moveTo>
                <a:lnTo>
                  <a:pt x="15048296" y="0"/>
                </a:lnTo>
                <a:lnTo>
                  <a:pt x="15048296" y="6784003"/>
                </a:lnTo>
                <a:lnTo>
                  <a:pt x="0" y="6784003"/>
                </a:lnTo>
                <a:lnTo>
                  <a:pt x="0" y="0"/>
                </a:lnTo>
                <a:close/>
              </a:path>
            </a:pathLst>
          </a:custGeom>
          <a:blipFill>
            <a:blip r:embed="rId6"/>
            <a:stretch>
              <a:fillRect l="0" t="0" r="0" b="0"/>
            </a:stretch>
          </a:blipFill>
        </p:spPr>
      </p:sp>
      <p:sp>
        <p:nvSpPr>
          <p:cNvPr name="TextBox 11" id="11"/>
          <p:cNvSpPr txBox="true"/>
          <p:nvPr/>
        </p:nvSpPr>
        <p:spPr>
          <a:xfrm rot="0">
            <a:off x="5310987" y="1257300"/>
            <a:ext cx="7666025" cy="1027565"/>
          </a:xfrm>
          <a:prstGeom prst="rect">
            <a:avLst/>
          </a:prstGeom>
        </p:spPr>
        <p:txBody>
          <a:bodyPr anchor="t" rtlCol="false" tIns="0" lIns="0" bIns="0" rIns="0">
            <a:spAutoFit/>
          </a:bodyPr>
          <a:lstStyle/>
          <a:p>
            <a:pPr algn="l">
              <a:lnSpc>
                <a:spcPts val="7385"/>
              </a:lnSpc>
            </a:pPr>
            <a:r>
              <a:rPr lang="en-US" sz="8206" b="true">
                <a:solidFill>
                  <a:srgbClr val="39D5FF"/>
                </a:solidFill>
                <a:latin typeface="Bebas Neue Bold"/>
                <a:ea typeface="Bebas Neue Bold"/>
                <a:cs typeface="Bebas Neue Bold"/>
                <a:sym typeface="Bebas Neue Bold"/>
              </a:rPr>
              <a:t>azure portal  giriş</a:t>
            </a:r>
          </a:p>
        </p:txBody>
      </p:sp>
      <p:sp>
        <p:nvSpPr>
          <p:cNvPr name="TextBox 12" id="12"/>
          <p:cNvSpPr txBox="true"/>
          <p:nvPr/>
        </p:nvSpPr>
        <p:spPr>
          <a:xfrm rot="0">
            <a:off x="8899327" y="9728029"/>
            <a:ext cx="489347"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45</a:t>
            </a:r>
          </a:p>
        </p:txBody>
      </p:sp>
      <p:sp>
        <p:nvSpPr>
          <p:cNvPr name="TextBox 13" id="13"/>
          <p:cNvSpPr txBox="true"/>
          <p:nvPr/>
        </p:nvSpPr>
        <p:spPr>
          <a:xfrm rot="0">
            <a:off x="666615" y="9049818"/>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https:</a:t>
            </a:r>
            <a:r>
              <a:rPr lang="en-US" b="true" sz="3198">
                <a:solidFill>
                  <a:srgbClr val="FFFFFF"/>
                </a:solidFill>
                <a:latin typeface="Lato Bold"/>
                <a:ea typeface="Lato Bold"/>
                <a:cs typeface="Lato Bold"/>
                <a:sym typeface="Lato Bold"/>
              </a:rPr>
              <a:t>//portal.azure.com/</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702075" y="2370590"/>
            <a:ext cx="10795815" cy="6419734"/>
          </a:xfrm>
          <a:custGeom>
            <a:avLst/>
            <a:gdLst/>
            <a:ahLst/>
            <a:cxnLst/>
            <a:rect r="r" b="b" t="t" l="l"/>
            <a:pathLst>
              <a:path h="6419734" w="10795815">
                <a:moveTo>
                  <a:pt x="0" y="0"/>
                </a:moveTo>
                <a:lnTo>
                  <a:pt x="10795815" y="0"/>
                </a:lnTo>
                <a:lnTo>
                  <a:pt x="10795815" y="6419734"/>
                </a:lnTo>
                <a:lnTo>
                  <a:pt x="0" y="6419734"/>
                </a:lnTo>
                <a:lnTo>
                  <a:pt x="0" y="0"/>
                </a:lnTo>
                <a:close/>
              </a:path>
            </a:pathLst>
          </a:custGeom>
          <a:blipFill>
            <a:blip r:embed="rId6"/>
            <a:stretch>
              <a:fillRect l="0" t="0" r="0" b="0"/>
            </a:stretch>
          </a:blipFill>
        </p:spPr>
      </p:sp>
      <p:sp>
        <p:nvSpPr>
          <p:cNvPr name="Freeform 11" id="11"/>
          <p:cNvSpPr/>
          <p:nvPr/>
        </p:nvSpPr>
        <p:spPr>
          <a:xfrm flipH="false" flipV="false" rot="0">
            <a:off x="3687025" y="4215811"/>
            <a:ext cx="1623963" cy="927689"/>
          </a:xfrm>
          <a:custGeom>
            <a:avLst/>
            <a:gdLst/>
            <a:ahLst/>
            <a:cxnLst/>
            <a:rect r="r" b="b" t="t" l="l"/>
            <a:pathLst>
              <a:path h="927689" w="1623963">
                <a:moveTo>
                  <a:pt x="0" y="0"/>
                </a:moveTo>
                <a:lnTo>
                  <a:pt x="1623962" y="0"/>
                </a:lnTo>
                <a:lnTo>
                  <a:pt x="1623962" y="927689"/>
                </a:lnTo>
                <a:lnTo>
                  <a:pt x="0" y="927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158708" y="1257300"/>
            <a:ext cx="11673954" cy="1027565"/>
          </a:xfrm>
          <a:prstGeom prst="rect">
            <a:avLst/>
          </a:prstGeom>
        </p:spPr>
        <p:txBody>
          <a:bodyPr anchor="t" rtlCol="false" tIns="0" lIns="0" bIns="0" rIns="0">
            <a:spAutoFit/>
          </a:bodyPr>
          <a:lstStyle/>
          <a:p>
            <a:pPr algn="l">
              <a:lnSpc>
                <a:spcPts val="7385"/>
              </a:lnSpc>
            </a:pPr>
            <a:r>
              <a:rPr lang="en-US" sz="8206" b="true">
                <a:solidFill>
                  <a:srgbClr val="FFFFFF"/>
                </a:solidFill>
                <a:latin typeface="Bebas Neue Bold"/>
                <a:ea typeface="Bebas Neue Bold"/>
                <a:cs typeface="Bebas Neue Bold"/>
                <a:sym typeface="Bebas Neue Bold"/>
              </a:rPr>
              <a:t>Resource group oluşturma (rg)</a:t>
            </a:r>
          </a:p>
        </p:txBody>
      </p:sp>
      <p:sp>
        <p:nvSpPr>
          <p:cNvPr name="TextBox 13" id="13"/>
          <p:cNvSpPr txBox="true"/>
          <p:nvPr/>
        </p:nvSpPr>
        <p:spPr>
          <a:xfrm rot="0">
            <a:off x="8898508" y="9728029"/>
            <a:ext cx="490984"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702075" y="2370590"/>
            <a:ext cx="10795815" cy="6419734"/>
          </a:xfrm>
          <a:custGeom>
            <a:avLst/>
            <a:gdLst/>
            <a:ahLst/>
            <a:cxnLst/>
            <a:rect r="r" b="b" t="t" l="l"/>
            <a:pathLst>
              <a:path h="6419734" w="10795815">
                <a:moveTo>
                  <a:pt x="0" y="0"/>
                </a:moveTo>
                <a:lnTo>
                  <a:pt x="10795815" y="0"/>
                </a:lnTo>
                <a:lnTo>
                  <a:pt x="10795815" y="6419734"/>
                </a:lnTo>
                <a:lnTo>
                  <a:pt x="0" y="6419734"/>
                </a:lnTo>
                <a:lnTo>
                  <a:pt x="0" y="0"/>
                </a:lnTo>
                <a:close/>
              </a:path>
            </a:pathLst>
          </a:custGeom>
          <a:blipFill>
            <a:blip r:embed="rId6"/>
            <a:stretch>
              <a:fillRect l="0" t="0" r="0" b="0"/>
            </a:stretch>
          </a:blipFill>
        </p:spPr>
      </p:sp>
      <p:sp>
        <p:nvSpPr>
          <p:cNvPr name="Freeform 11" id="11"/>
          <p:cNvSpPr/>
          <p:nvPr/>
        </p:nvSpPr>
        <p:spPr>
          <a:xfrm flipH="false" flipV="false" rot="0">
            <a:off x="3702075" y="5952580"/>
            <a:ext cx="1623963" cy="927689"/>
          </a:xfrm>
          <a:custGeom>
            <a:avLst/>
            <a:gdLst/>
            <a:ahLst/>
            <a:cxnLst/>
            <a:rect r="r" b="b" t="t" l="l"/>
            <a:pathLst>
              <a:path h="927689" w="1623963">
                <a:moveTo>
                  <a:pt x="0" y="0"/>
                </a:moveTo>
                <a:lnTo>
                  <a:pt x="1623962" y="0"/>
                </a:lnTo>
                <a:lnTo>
                  <a:pt x="1623962" y="927689"/>
                </a:lnTo>
                <a:lnTo>
                  <a:pt x="0" y="927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158708" y="1257300"/>
            <a:ext cx="11673954" cy="1027565"/>
          </a:xfrm>
          <a:prstGeom prst="rect">
            <a:avLst/>
          </a:prstGeom>
        </p:spPr>
        <p:txBody>
          <a:bodyPr anchor="t" rtlCol="false" tIns="0" lIns="0" bIns="0" rIns="0">
            <a:spAutoFit/>
          </a:bodyPr>
          <a:lstStyle/>
          <a:p>
            <a:pPr algn="l">
              <a:lnSpc>
                <a:spcPts val="7385"/>
              </a:lnSpc>
            </a:pPr>
            <a:r>
              <a:rPr lang="en-US" sz="8206" b="true">
                <a:solidFill>
                  <a:srgbClr val="FFFFFF"/>
                </a:solidFill>
                <a:latin typeface="Bebas Neue Bold"/>
                <a:ea typeface="Bebas Neue Bold"/>
                <a:cs typeface="Bebas Neue Bold"/>
                <a:sym typeface="Bebas Neue Bold"/>
              </a:rPr>
              <a:t>vırtual machıne oluşturma (vm)</a:t>
            </a:r>
          </a:p>
        </p:txBody>
      </p:sp>
      <p:sp>
        <p:nvSpPr>
          <p:cNvPr name="TextBox 13" id="13"/>
          <p:cNvSpPr txBox="true"/>
          <p:nvPr/>
        </p:nvSpPr>
        <p:spPr>
          <a:xfrm rot="0">
            <a:off x="8911754" y="9728029"/>
            <a:ext cx="46449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116898"/>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3702075" y="5952580"/>
            <a:ext cx="1623963" cy="927689"/>
          </a:xfrm>
          <a:custGeom>
            <a:avLst/>
            <a:gdLst/>
            <a:ahLst/>
            <a:cxnLst/>
            <a:rect r="r" b="b" t="t" l="l"/>
            <a:pathLst>
              <a:path h="927689" w="1623963">
                <a:moveTo>
                  <a:pt x="0" y="0"/>
                </a:moveTo>
                <a:lnTo>
                  <a:pt x="1623962" y="0"/>
                </a:lnTo>
                <a:lnTo>
                  <a:pt x="1623962" y="927689"/>
                </a:lnTo>
                <a:lnTo>
                  <a:pt x="0" y="927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33572" y="2054063"/>
            <a:ext cx="13420856" cy="6178874"/>
          </a:xfrm>
          <a:custGeom>
            <a:avLst/>
            <a:gdLst/>
            <a:ahLst/>
            <a:cxnLst/>
            <a:rect r="r" b="b" t="t" l="l"/>
            <a:pathLst>
              <a:path h="6178874" w="13420856">
                <a:moveTo>
                  <a:pt x="0" y="0"/>
                </a:moveTo>
                <a:lnTo>
                  <a:pt x="13420856" y="0"/>
                </a:lnTo>
                <a:lnTo>
                  <a:pt x="13420856" y="6178874"/>
                </a:lnTo>
                <a:lnTo>
                  <a:pt x="0" y="6178874"/>
                </a:lnTo>
                <a:lnTo>
                  <a:pt x="0" y="0"/>
                </a:lnTo>
                <a:close/>
              </a:path>
            </a:pathLst>
          </a:custGeom>
          <a:blipFill>
            <a:blip r:embed="rId8"/>
            <a:stretch>
              <a:fillRect l="0" t="0" r="0" b="0"/>
            </a:stretch>
          </a:blipFill>
        </p:spPr>
      </p:sp>
      <p:sp>
        <p:nvSpPr>
          <p:cNvPr name="TextBox 12" id="12"/>
          <p:cNvSpPr txBox="true"/>
          <p:nvPr/>
        </p:nvSpPr>
        <p:spPr>
          <a:xfrm rot="0">
            <a:off x="7498648" y="1056904"/>
            <a:ext cx="3290704" cy="1027565"/>
          </a:xfrm>
          <a:prstGeom prst="rect">
            <a:avLst/>
          </a:prstGeom>
        </p:spPr>
        <p:txBody>
          <a:bodyPr anchor="t" rtlCol="false" tIns="0" lIns="0" bIns="0" rIns="0">
            <a:spAutoFit/>
          </a:bodyPr>
          <a:lstStyle/>
          <a:p>
            <a:pPr algn="l">
              <a:lnSpc>
                <a:spcPts val="7385"/>
              </a:lnSpc>
            </a:pPr>
            <a:r>
              <a:rPr lang="en-US" sz="8206" b="true">
                <a:solidFill>
                  <a:srgbClr val="FFFFFF"/>
                </a:solidFill>
                <a:latin typeface="Bebas Neue Bold"/>
                <a:ea typeface="Bebas Neue Bold"/>
                <a:cs typeface="Bebas Neue Bold"/>
                <a:sym typeface="Bebas Neue Bold"/>
              </a:rPr>
              <a:t>azure clı</a:t>
            </a:r>
          </a:p>
        </p:txBody>
      </p:sp>
      <p:sp>
        <p:nvSpPr>
          <p:cNvPr name="TextBox 13" id="13"/>
          <p:cNvSpPr txBox="true"/>
          <p:nvPr/>
        </p:nvSpPr>
        <p:spPr>
          <a:xfrm rot="0">
            <a:off x="8900964" y="9728029"/>
            <a:ext cx="48607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48</a:t>
            </a:r>
          </a:p>
        </p:txBody>
      </p:sp>
      <p:sp>
        <p:nvSpPr>
          <p:cNvPr name="TextBox 14" id="14"/>
          <p:cNvSpPr txBox="true"/>
          <p:nvPr/>
        </p:nvSpPr>
        <p:spPr>
          <a:xfrm rot="0">
            <a:off x="666615" y="9049818"/>
            <a:ext cx="16840470" cy="547410"/>
          </a:xfrm>
          <a:prstGeom prst="rect">
            <a:avLst/>
          </a:prstGeom>
        </p:spPr>
        <p:txBody>
          <a:bodyPr anchor="t" rtlCol="false" tIns="0" lIns="0" bIns="0" rIns="0">
            <a:spAutoFit/>
          </a:bodyPr>
          <a:lstStyle/>
          <a:p>
            <a:pPr algn="ctr">
              <a:lnSpc>
                <a:spcPts val="4477"/>
              </a:lnSpc>
              <a:spcBef>
                <a:spcPct val="0"/>
              </a:spcBef>
            </a:pPr>
            <a:r>
              <a:rPr lang="en-US" b="true" sz="3198">
                <a:solidFill>
                  <a:srgbClr val="FFFFFF"/>
                </a:solidFill>
                <a:latin typeface="Lato Bold"/>
                <a:ea typeface="Lato Bold"/>
                <a:cs typeface="Lato Bold"/>
                <a:sym typeface="Lato Bold"/>
              </a:rPr>
              <a:t>https:</a:t>
            </a:r>
            <a:r>
              <a:rPr lang="en-US" b="true" sz="3198">
                <a:solidFill>
                  <a:srgbClr val="FFFFFF"/>
                </a:solidFill>
                <a:latin typeface="Lato Bold"/>
                <a:ea typeface="Lato Bold"/>
                <a:cs typeface="Lato Bold"/>
                <a:sym typeface="Lato Bold"/>
              </a:rPr>
              <a:t>//docs.microsoft.com/en-us/cli/azure</a:t>
            </a:r>
          </a:p>
        </p:txBody>
      </p:sp>
      <p:sp>
        <p:nvSpPr>
          <p:cNvPr name="Freeform 15" id="15"/>
          <p:cNvSpPr/>
          <p:nvPr/>
        </p:nvSpPr>
        <p:spPr>
          <a:xfrm flipH="false" flipV="false" rot="0">
            <a:off x="8910117" y="5470980"/>
            <a:ext cx="1623963" cy="927689"/>
          </a:xfrm>
          <a:custGeom>
            <a:avLst/>
            <a:gdLst/>
            <a:ahLst/>
            <a:cxnLst/>
            <a:rect r="r" b="b" t="t" l="l"/>
            <a:pathLst>
              <a:path h="927689" w="1623963">
                <a:moveTo>
                  <a:pt x="0" y="0"/>
                </a:moveTo>
                <a:lnTo>
                  <a:pt x="1623962" y="0"/>
                </a:lnTo>
                <a:lnTo>
                  <a:pt x="1623962" y="927688"/>
                </a:lnTo>
                <a:lnTo>
                  <a:pt x="0" y="927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801797" y="3789655"/>
            <a:ext cx="5875721" cy="3525433"/>
          </a:xfrm>
          <a:custGeom>
            <a:avLst/>
            <a:gdLst/>
            <a:ahLst/>
            <a:cxnLst/>
            <a:rect r="r" b="b" t="t" l="l"/>
            <a:pathLst>
              <a:path h="3525433" w="5875721">
                <a:moveTo>
                  <a:pt x="0" y="0"/>
                </a:moveTo>
                <a:lnTo>
                  <a:pt x="5875721" y="0"/>
                </a:lnTo>
                <a:lnTo>
                  <a:pt x="5875721" y="3525432"/>
                </a:lnTo>
                <a:lnTo>
                  <a:pt x="0" y="3525432"/>
                </a:lnTo>
                <a:lnTo>
                  <a:pt x="0" y="0"/>
                </a:lnTo>
                <a:close/>
              </a:path>
            </a:pathLst>
          </a:custGeom>
          <a:blipFill>
            <a:blip r:embed="rId6"/>
            <a:stretch>
              <a:fillRect l="0" t="0" r="0" b="0"/>
            </a:stretch>
          </a:blipFill>
        </p:spPr>
      </p:sp>
      <p:sp>
        <p:nvSpPr>
          <p:cNvPr name="TextBox 11" id="11"/>
          <p:cNvSpPr txBox="true"/>
          <p:nvPr/>
        </p:nvSpPr>
        <p:spPr>
          <a:xfrm rot="0">
            <a:off x="3991129" y="1285875"/>
            <a:ext cx="11137014"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dünyadaki bulut sistemleri</a:t>
            </a:r>
          </a:p>
        </p:txBody>
      </p:sp>
      <p:sp>
        <p:nvSpPr>
          <p:cNvPr name="TextBox 12" id="12"/>
          <p:cNvSpPr txBox="true"/>
          <p:nvPr/>
        </p:nvSpPr>
        <p:spPr>
          <a:xfrm rot="0">
            <a:off x="7911095" y="4190296"/>
            <a:ext cx="8797911" cy="26574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Amazon Web Services (AWS): Amazon'un bulut bilişim platformu, dünya genelinde en büyük ve en yaygın bulut sağlayıcısıdır. AWS, depolama, hesaplama gücü, veritabanları ve diğer hizmetleri sunan geniş bir yelpazeye sahiptir.</a:t>
            </a:r>
          </a:p>
        </p:txBody>
      </p:sp>
      <p:sp>
        <p:nvSpPr>
          <p:cNvPr name="TextBox 13" id="13"/>
          <p:cNvSpPr txBox="true"/>
          <p:nvPr/>
        </p:nvSpPr>
        <p:spPr>
          <a:xfrm rot="0">
            <a:off x="9023896" y="9728029"/>
            <a:ext cx="240209"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009650" y="3599085"/>
            <a:ext cx="5516437" cy="3394730"/>
          </a:xfrm>
          <a:custGeom>
            <a:avLst/>
            <a:gdLst/>
            <a:ahLst/>
            <a:cxnLst/>
            <a:rect r="r" b="b" t="t" l="l"/>
            <a:pathLst>
              <a:path h="3394730" w="5516437">
                <a:moveTo>
                  <a:pt x="0" y="0"/>
                </a:moveTo>
                <a:lnTo>
                  <a:pt x="5516437" y="0"/>
                </a:lnTo>
                <a:lnTo>
                  <a:pt x="5516437" y="3394730"/>
                </a:lnTo>
                <a:lnTo>
                  <a:pt x="0" y="3394730"/>
                </a:lnTo>
                <a:lnTo>
                  <a:pt x="0" y="0"/>
                </a:lnTo>
                <a:close/>
              </a:path>
            </a:pathLst>
          </a:custGeom>
          <a:blipFill>
            <a:blip r:embed="rId6"/>
            <a:stretch>
              <a:fillRect l="0" t="0" r="0" b="0"/>
            </a:stretch>
          </a:blipFill>
        </p:spPr>
      </p:sp>
      <p:sp>
        <p:nvSpPr>
          <p:cNvPr name="TextBox 11" id="11"/>
          <p:cNvSpPr txBox="true"/>
          <p:nvPr/>
        </p:nvSpPr>
        <p:spPr>
          <a:xfrm rot="0">
            <a:off x="3907631" y="1402869"/>
            <a:ext cx="11137014"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dünyadaki bulut sistemleri</a:t>
            </a:r>
          </a:p>
        </p:txBody>
      </p:sp>
      <p:sp>
        <p:nvSpPr>
          <p:cNvPr name="TextBox 12" id="12"/>
          <p:cNvSpPr txBox="true"/>
          <p:nvPr/>
        </p:nvSpPr>
        <p:spPr>
          <a:xfrm rot="0">
            <a:off x="8046905" y="4051273"/>
            <a:ext cx="8298225" cy="26574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Google Cloud Platform (GCP): Google Cloud, güçlü yapay zeka ve makine öğrenimi araçları ile tanınır. GCP, veri analitiği, uygulama geliştirme ve barındırma hizmetleri gibi birçok alanda hizmet sunar.</a:t>
            </a:r>
          </a:p>
        </p:txBody>
      </p:sp>
      <p:sp>
        <p:nvSpPr>
          <p:cNvPr name="TextBox 13" id="13"/>
          <p:cNvSpPr txBox="true"/>
          <p:nvPr/>
        </p:nvSpPr>
        <p:spPr>
          <a:xfrm rot="0">
            <a:off x="9023077" y="9728029"/>
            <a:ext cx="241846"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132964" y="4443961"/>
            <a:ext cx="4482970" cy="2510463"/>
          </a:xfrm>
          <a:custGeom>
            <a:avLst/>
            <a:gdLst/>
            <a:ahLst/>
            <a:cxnLst/>
            <a:rect r="r" b="b" t="t" l="l"/>
            <a:pathLst>
              <a:path h="2510463" w="4482970">
                <a:moveTo>
                  <a:pt x="0" y="0"/>
                </a:moveTo>
                <a:lnTo>
                  <a:pt x="4482970" y="0"/>
                </a:lnTo>
                <a:lnTo>
                  <a:pt x="4482970" y="2510463"/>
                </a:lnTo>
                <a:lnTo>
                  <a:pt x="0" y="2510463"/>
                </a:lnTo>
                <a:lnTo>
                  <a:pt x="0" y="0"/>
                </a:lnTo>
                <a:close/>
              </a:path>
            </a:pathLst>
          </a:custGeom>
          <a:blipFill>
            <a:blip r:embed="rId6"/>
            <a:stretch>
              <a:fillRect l="0" t="0" r="0" b="0"/>
            </a:stretch>
          </a:blipFill>
        </p:spPr>
      </p:sp>
      <p:sp>
        <p:nvSpPr>
          <p:cNvPr name="Freeform 11" id="11"/>
          <p:cNvSpPr/>
          <p:nvPr/>
        </p:nvSpPr>
        <p:spPr>
          <a:xfrm flipH="false" flipV="false" rot="0">
            <a:off x="6210044" y="4045217"/>
            <a:ext cx="3227043" cy="3212701"/>
          </a:xfrm>
          <a:custGeom>
            <a:avLst/>
            <a:gdLst/>
            <a:ahLst/>
            <a:cxnLst/>
            <a:rect r="r" b="b" t="t" l="l"/>
            <a:pathLst>
              <a:path h="3212701" w="3227043">
                <a:moveTo>
                  <a:pt x="0" y="0"/>
                </a:moveTo>
                <a:lnTo>
                  <a:pt x="3227043" y="0"/>
                </a:lnTo>
                <a:lnTo>
                  <a:pt x="3227043" y="3212701"/>
                </a:lnTo>
                <a:lnTo>
                  <a:pt x="0" y="3212701"/>
                </a:lnTo>
                <a:lnTo>
                  <a:pt x="0" y="0"/>
                </a:lnTo>
                <a:close/>
              </a:path>
            </a:pathLst>
          </a:custGeom>
          <a:blipFill>
            <a:blip r:embed="rId7"/>
            <a:stretch>
              <a:fillRect l="0" t="0" r="0" b="0"/>
            </a:stretch>
          </a:blipFill>
        </p:spPr>
      </p:sp>
      <p:sp>
        <p:nvSpPr>
          <p:cNvPr name="Freeform 12" id="12"/>
          <p:cNvSpPr/>
          <p:nvPr/>
        </p:nvSpPr>
        <p:spPr>
          <a:xfrm flipH="false" flipV="false" rot="0">
            <a:off x="13823662" y="4443961"/>
            <a:ext cx="3883448" cy="2442593"/>
          </a:xfrm>
          <a:custGeom>
            <a:avLst/>
            <a:gdLst/>
            <a:ahLst/>
            <a:cxnLst/>
            <a:rect r="r" b="b" t="t" l="l"/>
            <a:pathLst>
              <a:path h="2442593" w="3883448">
                <a:moveTo>
                  <a:pt x="0" y="0"/>
                </a:moveTo>
                <a:lnTo>
                  <a:pt x="3883448" y="0"/>
                </a:lnTo>
                <a:lnTo>
                  <a:pt x="3883448" y="2442593"/>
                </a:lnTo>
                <a:lnTo>
                  <a:pt x="0" y="2442593"/>
                </a:lnTo>
                <a:lnTo>
                  <a:pt x="0" y="0"/>
                </a:lnTo>
                <a:close/>
              </a:path>
            </a:pathLst>
          </a:custGeom>
          <a:blipFill>
            <a:blip r:embed="rId8"/>
            <a:stretch>
              <a:fillRect l="0" t="0" r="0" b="0"/>
            </a:stretch>
          </a:blipFill>
        </p:spPr>
      </p:sp>
      <p:sp>
        <p:nvSpPr>
          <p:cNvPr name="Freeform 13" id="13"/>
          <p:cNvSpPr/>
          <p:nvPr/>
        </p:nvSpPr>
        <p:spPr>
          <a:xfrm flipH="false" flipV="false" rot="0">
            <a:off x="9922862" y="4035692"/>
            <a:ext cx="3366186" cy="3205194"/>
          </a:xfrm>
          <a:custGeom>
            <a:avLst/>
            <a:gdLst/>
            <a:ahLst/>
            <a:cxnLst/>
            <a:rect r="r" b="b" t="t" l="l"/>
            <a:pathLst>
              <a:path h="3205194" w="3366186">
                <a:moveTo>
                  <a:pt x="0" y="0"/>
                </a:moveTo>
                <a:lnTo>
                  <a:pt x="3366185" y="0"/>
                </a:lnTo>
                <a:lnTo>
                  <a:pt x="3366185" y="3205194"/>
                </a:lnTo>
                <a:lnTo>
                  <a:pt x="0" y="3205194"/>
                </a:lnTo>
                <a:lnTo>
                  <a:pt x="0" y="0"/>
                </a:lnTo>
                <a:close/>
              </a:path>
            </a:pathLst>
          </a:custGeom>
          <a:blipFill>
            <a:blip r:embed="rId9"/>
            <a:stretch>
              <a:fillRect l="0" t="0" r="0" b="0"/>
            </a:stretch>
          </a:blipFill>
        </p:spPr>
      </p:sp>
      <p:sp>
        <p:nvSpPr>
          <p:cNvPr name="TextBox 14" id="14"/>
          <p:cNvSpPr txBox="true"/>
          <p:nvPr/>
        </p:nvSpPr>
        <p:spPr>
          <a:xfrm rot="0">
            <a:off x="3057823" y="1591498"/>
            <a:ext cx="12758528"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diğer mıcrosoft bulut hizmetleri</a:t>
            </a:r>
          </a:p>
        </p:txBody>
      </p:sp>
      <p:sp>
        <p:nvSpPr>
          <p:cNvPr name="TextBox 15" id="15"/>
          <p:cNvSpPr txBox="true"/>
          <p:nvPr/>
        </p:nvSpPr>
        <p:spPr>
          <a:xfrm rot="0">
            <a:off x="11112522" y="6093203"/>
            <a:ext cx="1993390" cy="861221"/>
          </a:xfrm>
          <a:prstGeom prst="rect">
            <a:avLst/>
          </a:prstGeom>
        </p:spPr>
        <p:txBody>
          <a:bodyPr anchor="t" rtlCol="false" tIns="0" lIns="0" bIns="0" rIns="0">
            <a:spAutoFit/>
          </a:bodyPr>
          <a:lstStyle/>
          <a:p>
            <a:pPr algn="ctr">
              <a:lnSpc>
                <a:spcPts val="3456"/>
              </a:lnSpc>
              <a:spcBef>
                <a:spcPct val="0"/>
              </a:spcBef>
            </a:pPr>
            <a:r>
              <a:rPr lang="en-US" b="true" sz="2468">
                <a:solidFill>
                  <a:srgbClr val="0B172F"/>
                </a:solidFill>
                <a:latin typeface="Lato Bold"/>
                <a:ea typeface="Lato Bold"/>
                <a:cs typeface="Lato Bold"/>
                <a:sym typeface="Lato Bold"/>
              </a:rPr>
              <a:t>power platform</a:t>
            </a:r>
          </a:p>
        </p:txBody>
      </p:sp>
      <p:sp>
        <p:nvSpPr>
          <p:cNvPr name="TextBox 16" id="16"/>
          <p:cNvSpPr txBox="true"/>
          <p:nvPr/>
        </p:nvSpPr>
        <p:spPr>
          <a:xfrm rot="0">
            <a:off x="9036248" y="9728029"/>
            <a:ext cx="215503"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1552064" y="4058725"/>
            <a:ext cx="5170891" cy="2895699"/>
          </a:xfrm>
          <a:custGeom>
            <a:avLst/>
            <a:gdLst/>
            <a:ahLst/>
            <a:cxnLst/>
            <a:rect r="r" b="b" t="t" l="l"/>
            <a:pathLst>
              <a:path h="2895699" w="5170891">
                <a:moveTo>
                  <a:pt x="0" y="0"/>
                </a:moveTo>
                <a:lnTo>
                  <a:pt x="5170891" y="0"/>
                </a:lnTo>
                <a:lnTo>
                  <a:pt x="5170891" y="2895699"/>
                </a:lnTo>
                <a:lnTo>
                  <a:pt x="0" y="2895699"/>
                </a:lnTo>
                <a:lnTo>
                  <a:pt x="0" y="0"/>
                </a:lnTo>
                <a:close/>
              </a:path>
            </a:pathLst>
          </a:custGeom>
          <a:blipFill>
            <a:blip r:embed="rId6"/>
            <a:stretch>
              <a:fillRect l="0" t="0" r="0" b="0"/>
            </a:stretch>
          </a:blipFill>
        </p:spPr>
      </p:sp>
      <p:sp>
        <p:nvSpPr>
          <p:cNvPr name="TextBox 11" id="11"/>
          <p:cNvSpPr txBox="true"/>
          <p:nvPr/>
        </p:nvSpPr>
        <p:spPr>
          <a:xfrm rot="0">
            <a:off x="6722955" y="1495913"/>
            <a:ext cx="5565568"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mıcrosoft 365</a:t>
            </a:r>
          </a:p>
        </p:txBody>
      </p:sp>
      <p:sp>
        <p:nvSpPr>
          <p:cNvPr name="TextBox 12" id="12"/>
          <p:cNvSpPr txBox="true"/>
          <p:nvPr/>
        </p:nvSpPr>
        <p:spPr>
          <a:xfrm rot="0">
            <a:off x="6951148" y="3163764"/>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Office uygulamaları (Word, Excel, PowerPoint)</a:t>
            </a:r>
          </a:p>
        </p:txBody>
      </p:sp>
      <p:sp>
        <p:nvSpPr>
          <p:cNvPr name="TextBox 13" id="13"/>
          <p:cNvSpPr txBox="true"/>
          <p:nvPr/>
        </p:nvSpPr>
        <p:spPr>
          <a:xfrm rot="0">
            <a:off x="6920293" y="4273561"/>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OneDrive</a:t>
            </a:r>
          </a:p>
        </p:txBody>
      </p:sp>
      <p:sp>
        <p:nvSpPr>
          <p:cNvPr name="TextBox 14" id="14"/>
          <p:cNvSpPr txBox="true"/>
          <p:nvPr/>
        </p:nvSpPr>
        <p:spPr>
          <a:xfrm rot="0">
            <a:off x="6951148" y="5582516"/>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Exchange Online</a:t>
            </a:r>
          </a:p>
        </p:txBody>
      </p:sp>
      <p:sp>
        <p:nvSpPr>
          <p:cNvPr name="TextBox 15" id="15"/>
          <p:cNvSpPr txBox="true"/>
          <p:nvPr/>
        </p:nvSpPr>
        <p:spPr>
          <a:xfrm rot="0">
            <a:off x="6951148" y="6887749"/>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SharePoint Online</a:t>
            </a:r>
          </a:p>
        </p:txBody>
      </p:sp>
      <p:sp>
        <p:nvSpPr>
          <p:cNvPr name="TextBox 16" id="16"/>
          <p:cNvSpPr txBox="true"/>
          <p:nvPr/>
        </p:nvSpPr>
        <p:spPr>
          <a:xfrm rot="0">
            <a:off x="6951148" y="8043274"/>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Microsoft Teams </a:t>
            </a:r>
          </a:p>
        </p:txBody>
      </p:sp>
      <p:sp>
        <p:nvSpPr>
          <p:cNvPr name="TextBox 17" id="17"/>
          <p:cNvSpPr txBox="true"/>
          <p:nvPr/>
        </p:nvSpPr>
        <p:spPr>
          <a:xfrm rot="0">
            <a:off x="2680034" y="7500260"/>
            <a:ext cx="2611573" cy="1472322"/>
          </a:xfrm>
          <a:prstGeom prst="rect">
            <a:avLst/>
          </a:prstGeom>
        </p:spPr>
        <p:txBody>
          <a:bodyPr anchor="t" rtlCol="false" tIns="0" lIns="0" bIns="0" rIns="0">
            <a:spAutoFit/>
          </a:bodyPr>
          <a:lstStyle/>
          <a:p>
            <a:pPr algn="ctr">
              <a:lnSpc>
                <a:spcPts val="3949"/>
              </a:lnSpc>
              <a:spcBef>
                <a:spcPct val="0"/>
              </a:spcBef>
            </a:pPr>
            <a:r>
              <a:rPr lang="en-US" b="true" sz="2821">
                <a:solidFill>
                  <a:srgbClr val="FFFFFF"/>
                </a:solidFill>
                <a:latin typeface="Lato Bold"/>
                <a:ea typeface="Lato Bold"/>
                <a:cs typeface="Lato Bold"/>
                <a:sym typeface="Lato Bold"/>
              </a:rPr>
              <a:t>Pazarın % 50 den   fazlasına sahip</a:t>
            </a:r>
          </a:p>
        </p:txBody>
      </p:sp>
      <p:sp>
        <p:nvSpPr>
          <p:cNvPr name="TextBox 18" id="18"/>
          <p:cNvSpPr txBox="true"/>
          <p:nvPr/>
        </p:nvSpPr>
        <p:spPr>
          <a:xfrm rot="0">
            <a:off x="9025533" y="9728029"/>
            <a:ext cx="236934"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3">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0" id="10"/>
          <p:cNvSpPr/>
          <p:nvPr/>
        </p:nvSpPr>
        <p:spPr>
          <a:xfrm flipH="false" flipV="false" rot="0">
            <a:off x="723765" y="3650641"/>
            <a:ext cx="5998783" cy="4516458"/>
          </a:xfrm>
          <a:custGeom>
            <a:avLst/>
            <a:gdLst/>
            <a:ahLst/>
            <a:cxnLst/>
            <a:rect r="r" b="b" t="t" l="l"/>
            <a:pathLst>
              <a:path h="4516458" w="5998783">
                <a:moveTo>
                  <a:pt x="0" y="0"/>
                </a:moveTo>
                <a:lnTo>
                  <a:pt x="5998783" y="0"/>
                </a:lnTo>
                <a:lnTo>
                  <a:pt x="5998783" y="4516458"/>
                </a:lnTo>
                <a:lnTo>
                  <a:pt x="0" y="4516458"/>
                </a:lnTo>
                <a:lnTo>
                  <a:pt x="0" y="0"/>
                </a:lnTo>
                <a:close/>
              </a:path>
            </a:pathLst>
          </a:custGeom>
          <a:blipFill>
            <a:blip r:embed="rId6"/>
            <a:stretch>
              <a:fillRect l="0" t="0" r="0" b="0"/>
            </a:stretch>
          </a:blipFill>
        </p:spPr>
      </p:sp>
      <p:sp>
        <p:nvSpPr>
          <p:cNvPr name="TextBox 11" id="11"/>
          <p:cNvSpPr txBox="true"/>
          <p:nvPr/>
        </p:nvSpPr>
        <p:spPr>
          <a:xfrm rot="0">
            <a:off x="4755311" y="1495913"/>
            <a:ext cx="9263073" cy="1120220"/>
          </a:xfrm>
          <a:prstGeom prst="rect">
            <a:avLst/>
          </a:prstGeom>
        </p:spPr>
        <p:txBody>
          <a:bodyPr anchor="t" rtlCol="false" tIns="0" lIns="0" bIns="0" rIns="0">
            <a:spAutoFit/>
          </a:bodyPr>
          <a:lstStyle/>
          <a:p>
            <a:pPr algn="l">
              <a:lnSpc>
                <a:spcPts val="8098"/>
              </a:lnSpc>
            </a:pPr>
            <a:r>
              <a:rPr lang="en-US" sz="8998" b="true">
                <a:solidFill>
                  <a:srgbClr val="39D5FF"/>
                </a:solidFill>
                <a:latin typeface="Bebas Neue Bold"/>
                <a:ea typeface="Bebas Neue Bold"/>
                <a:cs typeface="Bebas Neue Bold"/>
                <a:sym typeface="Bebas Neue Bold"/>
              </a:rPr>
              <a:t>mıcrosoft Dynamics 365</a:t>
            </a:r>
          </a:p>
        </p:txBody>
      </p:sp>
      <p:sp>
        <p:nvSpPr>
          <p:cNvPr name="TextBox 12" id="12"/>
          <p:cNvSpPr txBox="true"/>
          <p:nvPr/>
        </p:nvSpPr>
        <p:spPr>
          <a:xfrm rot="0">
            <a:off x="6951148" y="3558619"/>
            <a:ext cx="10974905"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Dynamics 365, bulut tabanlı bir iş uygulamaları platformudur</a:t>
            </a:r>
          </a:p>
        </p:txBody>
      </p:sp>
      <p:sp>
        <p:nvSpPr>
          <p:cNvPr name="TextBox 13" id="13"/>
          <p:cNvSpPr txBox="true"/>
          <p:nvPr/>
        </p:nvSpPr>
        <p:spPr>
          <a:xfrm rot="0">
            <a:off x="6951148" y="5346895"/>
            <a:ext cx="10974905"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ERP (Kurumsal Kaynak Planlama) ve CRM (Müşteri  İlişkileri Yönetimi) gibi iş süreçleri yönetilir</a:t>
            </a:r>
          </a:p>
        </p:txBody>
      </p:sp>
      <p:sp>
        <p:nvSpPr>
          <p:cNvPr name="TextBox 14" id="14"/>
          <p:cNvSpPr txBox="true"/>
          <p:nvPr/>
        </p:nvSpPr>
        <p:spPr>
          <a:xfrm rot="0">
            <a:off x="6951148" y="7338424"/>
            <a:ext cx="10974905" cy="15906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ato Bold"/>
                <a:ea typeface="Lato Bold"/>
                <a:cs typeface="Lato Bold"/>
                <a:sym typeface="Lato Bold"/>
              </a:rPr>
              <a:t>Müşteri yönetimi, satış, pazarlama, finans, operasyon ve insan kaynakları gibi birçok alanda işletmeler için bulut çözümleri sunar.</a:t>
            </a:r>
          </a:p>
        </p:txBody>
      </p:sp>
      <p:sp>
        <p:nvSpPr>
          <p:cNvPr name="TextBox 15" id="15"/>
          <p:cNvSpPr txBox="true"/>
          <p:nvPr/>
        </p:nvSpPr>
        <p:spPr>
          <a:xfrm rot="0">
            <a:off x="9026128" y="9728029"/>
            <a:ext cx="235744" cy="537845"/>
          </a:xfrm>
          <a:prstGeom prst="rect">
            <a:avLst/>
          </a:prstGeom>
        </p:spPr>
        <p:txBody>
          <a:bodyPr anchor="t" rtlCol="false" tIns="0" lIns="0" bIns="0" rIns="0">
            <a:spAutoFit/>
          </a:bodyPr>
          <a:lstStyle/>
          <a:p>
            <a:pPr algn="ctr">
              <a:lnSpc>
                <a:spcPts val="4480"/>
              </a:lnSpc>
            </a:pPr>
            <a:r>
              <a:rPr lang="en-US" sz="3200">
                <a:solidFill>
                  <a:srgbClr val="F18E42"/>
                </a:solidFill>
                <a:latin typeface="Kent"/>
                <a:ea typeface="Kent"/>
                <a:cs typeface="Kent"/>
                <a:sym typeface="Kent"/>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DAGQJRqdAYI</dc:identifier>
  <dcterms:modified xsi:type="dcterms:W3CDTF">2011-08-01T06:04:30Z</dcterms:modified>
  <cp:revision>1</cp:revision>
  <dc:title>Blue Modern Artificial Intelligence Presentation</dc:title>
</cp:coreProperties>
</file>